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441" r:id="rId2"/>
    <p:sldId id="482" r:id="rId3"/>
    <p:sldId id="447" r:id="rId4"/>
    <p:sldId id="483" r:id="rId5"/>
    <p:sldId id="484" r:id="rId6"/>
    <p:sldId id="485" r:id="rId7"/>
    <p:sldId id="486" r:id="rId8"/>
    <p:sldId id="487" r:id="rId9"/>
    <p:sldId id="488" r:id="rId10"/>
    <p:sldId id="489" r:id="rId11"/>
    <p:sldId id="312" r:id="rId12"/>
    <p:sldId id="491" r:id="rId13"/>
    <p:sldId id="313" r:id="rId14"/>
    <p:sldId id="314" r:id="rId15"/>
    <p:sldId id="433" r:id="rId16"/>
    <p:sldId id="435" r:id="rId17"/>
    <p:sldId id="319" r:id="rId18"/>
    <p:sldId id="320" r:id="rId19"/>
    <p:sldId id="325" r:id="rId20"/>
    <p:sldId id="326" r:id="rId21"/>
    <p:sldId id="327" r:id="rId22"/>
    <p:sldId id="490" r:id="rId23"/>
    <p:sldId id="444" r:id="rId24"/>
    <p:sldId id="445" r:id="rId25"/>
    <p:sldId id="446" r:id="rId26"/>
    <p:sldId id="448" r:id="rId27"/>
    <p:sldId id="449" r:id="rId28"/>
    <p:sldId id="450"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800080"/>
    <a:srgbClr val="FF5050"/>
    <a:srgbClr val="00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9" autoAdjust="0"/>
    <p:restoredTop sz="94563" autoAdjust="0"/>
  </p:normalViewPr>
  <p:slideViewPr>
    <p:cSldViewPr>
      <p:cViewPr varScale="1">
        <p:scale>
          <a:sx n="74" d="100"/>
          <a:sy n="74" d="100"/>
        </p:scale>
        <p:origin x="312" y="72"/>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688B77E-56C0-49A0-ABD1-1E485F30B1EE}" type="datetimeFigureOut">
              <a:rPr lang="ru-RU"/>
              <a:pPr>
                <a:defRPr/>
              </a:pPr>
              <a:t>20.04.2020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13411EF-5F06-4F86-9DBE-9C0317229974}"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EA3BB8B-2D13-4C52-B351-10055E841B2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18756FF-0AF7-4A17-ABDD-474DDA46AC1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27117BB-C898-4A59-ADBA-A32F7DA4AE02}"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4BEBD5D-8DFA-4185-862A-06E68348A69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9D1E7B8F-54B2-4512-B0D7-A990CC22CD84}"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5955C808-50C7-4A87-853D-CACFDC3C8AE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C1028EF7-21E9-4705-B0A5-3020DA4CBE6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6372F09-D7E6-43AB-8C88-C6442B95588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96E0986-22C5-4935-958B-44350D0C8711}"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2704224-5639-4C1F-B631-B9A517E0E018}"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DE4B303-F21E-4F10-8B08-696DF296F3B8}"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E2FC1F2-00BE-461D-B210-122056F84608}"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6F808276-1468-4A0F-813C-65802B91D53C}"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603122CE-B522-4B24-B735-1C6CD2FD869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D0712C9-371C-4D79-9653-403A4547E60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640" y="1412776"/>
            <a:ext cx="5724128" cy="2858475"/>
          </a:xfrm>
          <a:prstGeom prst="rect">
            <a:avLst/>
          </a:prstGeom>
        </p:spPr>
        <p:txBody>
          <a:bodyPr wrap="square">
            <a:spAutoFit/>
          </a:bodyPr>
          <a:lstStyle/>
          <a:p>
            <a:pPr algn="ctr">
              <a:lnSpc>
                <a:spcPct val="107000"/>
              </a:lnSpc>
              <a:spcAft>
                <a:spcPts val="0"/>
              </a:spcAft>
            </a:pPr>
            <a:r>
              <a:rPr lang="kk-KZ" sz="2800" b="1" dirty="0" smtClean="0">
                <a:ea typeface="Verdana" panose="020B0604030504040204" pitchFamily="34" charset="0"/>
                <a:cs typeface="Times New Roman" panose="02020603050405020304" pitchFamily="18" charset="0"/>
              </a:rPr>
              <a:t>Тақырып 15</a:t>
            </a:r>
          </a:p>
          <a:p>
            <a:pPr algn="ctr">
              <a:lnSpc>
                <a:spcPct val="107000"/>
              </a:lnSpc>
              <a:spcAft>
                <a:spcPts val="0"/>
              </a:spcAft>
            </a:pPr>
            <a:endParaRPr lang="kk-KZ" sz="2800" b="1" dirty="0" smtClean="0">
              <a:ea typeface="Verdana" panose="020B0604030504040204" pitchFamily="34" charset="0"/>
              <a:cs typeface="Times New Roman" panose="02020603050405020304" pitchFamily="18" charset="0"/>
            </a:endParaRPr>
          </a:p>
          <a:p>
            <a:pPr algn="ctr">
              <a:lnSpc>
                <a:spcPct val="107000"/>
              </a:lnSpc>
              <a:spcAft>
                <a:spcPts val="0"/>
              </a:spcAft>
            </a:pPr>
            <a:r>
              <a:rPr lang="kk-KZ" sz="2800" b="1" dirty="0" smtClean="0">
                <a:ea typeface="Verdana" panose="020B0604030504040204" pitchFamily="34" charset="0"/>
                <a:cs typeface="Times New Roman" panose="02020603050405020304" pitchFamily="18" charset="0"/>
              </a:rPr>
              <a:t>Қорларды </a:t>
            </a:r>
            <a:r>
              <a:rPr lang="kk-KZ" sz="2800" b="1" dirty="0">
                <a:ea typeface="Verdana" panose="020B0604030504040204" pitchFamily="34" charset="0"/>
                <a:cs typeface="Times New Roman" panose="02020603050405020304" pitchFamily="18" charset="0"/>
              </a:rPr>
              <a:t>басқару. Тапсырыстың оңтайлы партиясының моделі (Уилсон үлгісі</a:t>
            </a:r>
            <a:r>
              <a:rPr lang="kk-KZ" sz="2800" b="1" dirty="0" smtClean="0">
                <a:ea typeface="Verdana" panose="020B0604030504040204" pitchFamily="34" charset="0"/>
                <a:cs typeface="Times New Roman" panose="02020603050405020304" pitchFamily="18" charset="0"/>
              </a:rPr>
              <a:t>)</a:t>
            </a:r>
            <a:endParaRPr lang="ru-RU" sz="2800" dirty="0">
              <a:ea typeface="Verdana" panose="020B060403050404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p:txBody>
          <a:bodyPr/>
          <a:lstStyle/>
          <a:p>
            <a:pPr eaLnBrk="1" hangingPunct="1"/>
            <a:r>
              <a:rPr lang="kk-KZ" smtClean="0"/>
              <a:t>Сұрақтар:</a:t>
            </a:r>
            <a:endParaRPr lang="ru-RU" smtClean="0"/>
          </a:p>
        </p:txBody>
      </p:sp>
      <p:sp>
        <p:nvSpPr>
          <p:cNvPr id="5123" name="Содержимое 2"/>
          <p:cNvSpPr>
            <a:spLocks noGrp="1"/>
          </p:cNvSpPr>
          <p:nvPr>
            <p:ph idx="1"/>
          </p:nvPr>
        </p:nvSpPr>
        <p:spPr/>
        <p:txBody>
          <a:bodyPr/>
          <a:lstStyle/>
          <a:p>
            <a:pPr eaLnBrk="1" hangingPunct="1">
              <a:lnSpc>
                <a:spcPct val="150000"/>
              </a:lnSpc>
              <a:spcBef>
                <a:spcPts val="0"/>
              </a:spcBef>
              <a:defRPr/>
            </a:pPr>
            <a:r>
              <a:rPr lang="kk-KZ" sz="2400" dirty="0"/>
              <a:t>Қорлардың экономикалық оңтайлы мөлшерін, қорларды толықтыру мерзімділігін есептеу. </a:t>
            </a:r>
            <a:endParaRPr lang="ru-RU" sz="2400" dirty="0" smtClean="0"/>
          </a:p>
          <a:p>
            <a:pPr eaLnBrk="1" hangingPunct="1">
              <a:lnSpc>
                <a:spcPct val="150000"/>
              </a:lnSpc>
              <a:spcBef>
                <a:spcPts val="0"/>
              </a:spcBef>
              <a:defRPr/>
            </a:pPr>
            <a:r>
              <a:rPr lang="ru-RU" sz="2400" dirty="0" err="1" smtClean="0"/>
              <a:t>Өндірістік</a:t>
            </a:r>
            <a:r>
              <a:rPr lang="ru-RU" sz="2400" dirty="0" smtClean="0"/>
              <a:t> </a:t>
            </a:r>
            <a:r>
              <a:rPr lang="ru-RU" sz="2400" dirty="0" err="1" smtClean="0"/>
              <a:t>қорларды</a:t>
            </a:r>
            <a:r>
              <a:rPr lang="ru-RU" sz="2400" dirty="0" smtClean="0"/>
              <a:t> </a:t>
            </a:r>
            <a:r>
              <a:rPr lang="ru-RU" sz="2400" dirty="0" err="1" smtClean="0"/>
              <a:t>басқару</a:t>
            </a:r>
            <a:r>
              <a:rPr lang="ru-RU" sz="2400" dirty="0" smtClean="0"/>
              <a:t>.</a:t>
            </a:r>
            <a:r>
              <a:rPr lang="en-US" sz="2400" dirty="0" smtClean="0"/>
              <a:t> </a:t>
            </a:r>
            <a:r>
              <a:rPr lang="ru-RU" sz="2400" dirty="0" smtClean="0"/>
              <a:t>Уилсон </a:t>
            </a:r>
            <a:r>
              <a:rPr lang="ru-RU" sz="2400" dirty="0" err="1" smtClean="0"/>
              <a:t>моделі</a:t>
            </a:r>
            <a:endParaRPr lang="ru-RU" sz="2400" dirty="0" smtClean="0"/>
          </a:p>
          <a:p>
            <a:pPr eaLnBrk="1" hangingPunct="1">
              <a:lnSpc>
                <a:spcPct val="150000"/>
              </a:lnSpc>
              <a:spcBef>
                <a:spcPts val="0"/>
              </a:spcBef>
              <a:defRPr/>
            </a:pPr>
            <a:r>
              <a:rPr lang="kk-KZ" sz="2400" dirty="0"/>
              <a:t>Қорлардың қозғалысын бақылаудың тиімді жүйелерін  оңтайландыру</a:t>
            </a:r>
            <a:endParaRPr lang="ru-RU" sz="2400" dirty="0" smtClean="0"/>
          </a:p>
          <a:p>
            <a:pPr eaLnBrk="1" hangingPunct="1">
              <a:lnSpc>
                <a:spcPct val="150000"/>
              </a:lnSpc>
              <a:spcBef>
                <a:spcPts val="0"/>
              </a:spcBef>
              <a:defRPr/>
            </a:pPr>
            <a:endParaRPr lang="ru-RU" sz="2400" dirty="0" smtClean="0"/>
          </a:p>
        </p:txBody>
      </p:sp>
    </p:spTree>
    <p:extLst>
      <p:ext uri="{BB962C8B-B14F-4D97-AF65-F5344CB8AC3E}">
        <p14:creationId xmlns:p14="http://schemas.microsoft.com/office/powerpoint/2010/main" val="3412666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76672"/>
            <a:ext cx="8136904" cy="5755422"/>
          </a:xfrm>
          <a:prstGeom prst="rect">
            <a:avLst/>
          </a:prstGeom>
        </p:spPr>
        <p:txBody>
          <a:bodyPr wrap="square">
            <a:spAutoFit/>
          </a:bodyPr>
          <a:lstStyle/>
          <a:p>
            <a:pPr indent="288290" algn="just"/>
            <a:r>
              <a:rPr lang="kk-KZ" sz="2300" b="1" dirty="0">
                <a:solidFill>
                  <a:srgbClr val="FF0000"/>
                </a:solidFill>
                <a:latin typeface="+mn-lt"/>
                <a:ea typeface="Verdana" panose="020B0604030504040204" pitchFamily="34" charset="0"/>
              </a:rPr>
              <a:t>Қорларды</a:t>
            </a:r>
            <a:r>
              <a:rPr lang="kk-KZ" sz="2300" b="1" dirty="0">
                <a:solidFill>
                  <a:srgbClr val="FF0000"/>
                </a:solidFill>
                <a:latin typeface="+mn-lt"/>
              </a:rPr>
              <a:t> басқарудың мақсаты </a:t>
            </a:r>
            <a:r>
              <a:rPr lang="kk-KZ" sz="2300" dirty="0">
                <a:latin typeface="+mn-lt"/>
              </a:rPr>
              <a:t>белгілі бір интервал аралығында сұранысты қанағаттандыру үшiн тұтыну заттарын жасау болып табылады. Әрбір кәсіпорын қызметінің тиімді әрі үздіксіз жасалуы үшін қорларды құру қажет етіледі.  Қорларды басқарудың міндеті тапсырыс берілген тауарлардың мерзімін және көлемін анықтау болып табылады.</a:t>
            </a:r>
            <a:endParaRPr lang="ru-RU" sz="2300" dirty="0">
              <a:latin typeface="+mn-lt"/>
            </a:endParaRPr>
          </a:p>
          <a:p>
            <a:pPr indent="288290" algn="just"/>
            <a:r>
              <a:rPr lang="kk-KZ" sz="2300" dirty="0">
                <a:latin typeface="+mn-lt"/>
              </a:rPr>
              <a:t>Тұтынушыны материалдық ресурстармен үздіксіз қамтамасыз ету мақсатында, яғни қойылған талаптарға сай оларды басқару теориясы бойынша негізгі </a:t>
            </a:r>
            <a:r>
              <a:rPr lang="kk-KZ" sz="2300" b="1" dirty="0">
                <a:solidFill>
                  <a:srgbClr val="FF0000"/>
                </a:solidFill>
                <a:latin typeface="+mn-lt"/>
              </a:rPr>
              <a:t>2 жүйе  </a:t>
            </a:r>
            <a:r>
              <a:rPr lang="kk-KZ" sz="2300" b="1" dirty="0" smtClean="0">
                <a:solidFill>
                  <a:srgbClr val="FF0000"/>
                </a:solidFill>
                <a:latin typeface="+mn-lt"/>
              </a:rPr>
              <a:t>құрылған</a:t>
            </a:r>
            <a:r>
              <a:rPr lang="kk-KZ" sz="2300" dirty="0" smtClean="0">
                <a:latin typeface="+mn-lt"/>
              </a:rPr>
              <a:t>:</a:t>
            </a:r>
            <a:endParaRPr lang="ru-RU" sz="2300" dirty="0">
              <a:latin typeface="+mn-lt"/>
            </a:endParaRPr>
          </a:p>
          <a:p>
            <a:pPr marL="342900" lvl="0" indent="-342900" algn="just">
              <a:spcAft>
                <a:spcPts val="0"/>
              </a:spcAft>
              <a:buFont typeface="+mj-lt"/>
              <a:buAutoNum type="arabicParenR"/>
            </a:pPr>
            <a:r>
              <a:rPr lang="kk-KZ" sz="2300" dirty="0">
                <a:latin typeface="+mn-lt"/>
                <a:ea typeface="Times New Roman" panose="02020603050405020304" pitchFamily="18" charset="0"/>
              </a:rPr>
              <a:t> бекітілген тапсырыс мөлшері бойынша қорларды басқару жүйесі;</a:t>
            </a:r>
            <a:endParaRPr lang="ru-RU" sz="2300" dirty="0">
              <a:latin typeface="+mn-lt"/>
              <a:ea typeface="Times New Roman" panose="02020603050405020304" pitchFamily="18" charset="0"/>
            </a:endParaRPr>
          </a:p>
          <a:p>
            <a:pPr marL="342900" lvl="0" indent="-342900" algn="just">
              <a:spcAft>
                <a:spcPts val="0"/>
              </a:spcAft>
              <a:buFont typeface="+mj-lt"/>
              <a:buAutoNum type="arabicParenR"/>
            </a:pPr>
            <a:r>
              <a:rPr lang="kk-KZ" sz="2300" dirty="0">
                <a:latin typeface="+mn-lt"/>
                <a:ea typeface="Times New Roman" panose="02020603050405020304" pitchFamily="18" charset="0"/>
              </a:rPr>
              <a:t>тапсырыстардың арасындағы бекiтiлген уақыт интервалы бойынша қорларды басқару жүйесі.</a:t>
            </a:r>
            <a:endParaRPr lang="ru-RU" sz="2300" dirty="0">
              <a:effectLst/>
              <a:latin typeface="+mn-lt"/>
              <a:ea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476672"/>
            <a:ext cx="7920880" cy="5940088"/>
          </a:xfrm>
          <a:prstGeom prst="rect">
            <a:avLst/>
          </a:prstGeom>
        </p:spPr>
        <p:txBody>
          <a:bodyPr wrap="square">
            <a:spAutoFit/>
          </a:bodyPr>
          <a:lstStyle/>
          <a:p>
            <a:pPr lvl="0" algn="just">
              <a:spcAft>
                <a:spcPts val="0"/>
              </a:spcAft>
            </a:pPr>
            <a:r>
              <a:rPr lang="kk-KZ" sz="2000" b="1" dirty="0">
                <a:solidFill>
                  <a:srgbClr val="FF0000"/>
                </a:solidFill>
                <a:ea typeface="Verdana" panose="020B0604030504040204" pitchFamily="34" charset="0"/>
              </a:rPr>
              <a:t>Бекітілген  тапсырыс мөлшері бойынша қорларды басқару жүйесі.</a:t>
            </a:r>
            <a:endParaRPr lang="ru-RU" sz="2000" b="1" dirty="0">
              <a:solidFill>
                <a:srgbClr val="FF0000"/>
              </a:solidFill>
              <a:ea typeface="Verdana" panose="020B0604030504040204" pitchFamily="34" charset="0"/>
            </a:endParaRPr>
          </a:p>
          <a:p>
            <a:pPr marL="457200" indent="288290" algn="just">
              <a:spcAft>
                <a:spcPts val="0"/>
              </a:spcAft>
            </a:pPr>
            <a:r>
              <a:rPr lang="kk-KZ" sz="2000" dirty="0">
                <a:ea typeface="Verdana" panose="020B0604030504040204" pitchFamily="34" charset="0"/>
              </a:rPr>
              <a:t>Өзінің атында айтып тұрғандай, бұл – тапсырыстың мөлшері. Бұл қатаң бекітілген және жүйенің жұмыс істеу кезінде ешқандай шартқа бағынбайтын жүйе. Сондықтан тапсырыстың мөлшерін анықтау бірінші тапсырмалардың бірі болып табылады.</a:t>
            </a:r>
            <a:endParaRPr lang="ru-RU" sz="2000" dirty="0">
              <a:ea typeface="Verdana" panose="020B0604030504040204" pitchFamily="34" charset="0"/>
            </a:endParaRPr>
          </a:p>
          <a:p>
            <a:pPr marL="457200" indent="288290" algn="just">
              <a:spcAft>
                <a:spcPts val="0"/>
              </a:spcAft>
            </a:pPr>
            <a:r>
              <a:rPr lang="kk-KZ" sz="2000" dirty="0">
                <a:ea typeface="Verdana" panose="020B0604030504040204" pitchFamily="34" charset="0"/>
              </a:rPr>
              <a:t>Отандық тәжірибеде тапсырыстың мөлшері жеке ұйымдастыру пікірлеріне байланысты болады. Мысалы, ыңғайлылық, тасымалдау.</a:t>
            </a:r>
            <a:endParaRPr lang="ru-RU" sz="2000" dirty="0">
              <a:ea typeface="Verdana" panose="020B0604030504040204" pitchFamily="34" charset="0"/>
            </a:endParaRPr>
          </a:p>
          <a:p>
            <a:pPr marL="457200" indent="288290" algn="just">
              <a:spcAft>
                <a:spcPts val="0"/>
              </a:spcAft>
            </a:pPr>
            <a:r>
              <a:rPr lang="kk-KZ" sz="2000" dirty="0">
                <a:ea typeface="Verdana" panose="020B0604030504040204" pitchFamily="34" charset="0"/>
              </a:rPr>
              <a:t>Сонымен қатар, бекітілген тапсырыс мөлшері бойынша қорларды басқару жүйесі өте оңтайлы және тиімді ғана емес, ең күшті болуы тиіс. Біздің қарастырып отырғанымыз барлық экономиканы немесе жеке кәсіпорынның қорларын басқару мәселелері болады, сондықтан оңтайландыру критерийі болып, тапсырысты қайталау немесе сақтау үшін бізде жиынтық шығындар минималды түрде болуы қажет.</a:t>
            </a:r>
            <a:endParaRPr lang="ru-RU" sz="2000" dirty="0">
              <a:effectLst/>
              <a:ea typeface="Verdana" panose="020B0604030504040204" pitchFamily="34" charset="0"/>
            </a:endParaRPr>
          </a:p>
        </p:txBody>
      </p:sp>
    </p:spTree>
    <p:extLst>
      <p:ext uri="{BB962C8B-B14F-4D97-AF65-F5344CB8AC3E}">
        <p14:creationId xmlns:p14="http://schemas.microsoft.com/office/powerpoint/2010/main" val="4029776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836712"/>
            <a:ext cx="7056784" cy="5262979"/>
          </a:xfrm>
          <a:prstGeom prst="rect">
            <a:avLst/>
          </a:prstGeom>
        </p:spPr>
        <p:txBody>
          <a:bodyPr wrap="square">
            <a:spAutoFit/>
          </a:bodyPr>
          <a:lstStyle/>
          <a:p>
            <a:pPr indent="288290" algn="just">
              <a:spcAft>
                <a:spcPts val="0"/>
              </a:spcAft>
            </a:pPr>
            <a:r>
              <a:rPr lang="kk-KZ" sz="2400" dirty="0">
                <a:ea typeface="Verdana" panose="020B0604030504040204" pitchFamily="34" charset="0"/>
              </a:rPr>
              <a:t>Жұмыс iстейтiн аталған жиынтық шығындардың шамаларына әсер ететін берілген өлшемдер 3 факторларды ескереді:</a:t>
            </a:r>
            <a:endParaRPr lang="ru-RU" sz="2400" dirty="0">
              <a:ea typeface="Verdana" panose="020B0604030504040204" pitchFamily="34" charset="0"/>
            </a:endParaRPr>
          </a:p>
          <a:p>
            <a:pPr marL="342900" lvl="0" indent="-342900" algn="just">
              <a:spcAft>
                <a:spcPts val="0"/>
              </a:spcAft>
              <a:buFont typeface="+mj-lt"/>
              <a:buAutoNum type="arabicPeriod"/>
            </a:pPr>
            <a:r>
              <a:rPr lang="kk-KZ" sz="2400" dirty="0">
                <a:ea typeface="Verdana" panose="020B0604030504040204" pitchFamily="34" charset="0"/>
              </a:rPr>
              <a:t>Қоймалық бөлмелердiң қолданылатын ауданы.</a:t>
            </a:r>
            <a:endParaRPr lang="ru-RU" sz="2400" dirty="0">
              <a:ea typeface="Verdana" panose="020B0604030504040204" pitchFamily="34" charset="0"/>
            </a:endParaRPr>
          </a:p>
          <a:p>
            <a:pPr marL="342900" lvl="0" indent="-342900" algn="just">
              <a:spcAft>
                <a:spcPts val="0"/>
              </a:spcAft>
              <a:buFont typeface="+mj-lt"/>
              <a:buAutoNum type="arabicPeriod"/>
            </a:pPr>
            <a:r>
              <a:rPr lang="kk-KZ" sz="2400" dirty="0">
                <a:ea typeface="Verdana" panose="020B0604030504040204" pitchFamily="34" charset="0"/>
              </a:rPr>
              <a:t>Қорларды сақтауға кететін шығындар.</a:t>
            </a:r>
            <a:endParaRPr lang="ru-RU" sz="2400" dirty="0">
              <a:ea typeface="Verdana" panose="020B0604030504040204" pitchFamily="34" charset="0"/>
            </a:endParaRPr>
          </a:p>
          <a:p>
            <a:pPr marL="342900" lvl="0" indent="-342900" algn="just">
              <a:spcAft>
                <a:spcPts val="0"/>
              </a:spcAft>
              <a:buFont typeface="+mj-lt"/>
              <a:buAutoNum type="arabicPeriod"/>
            </a:pPr>
            <a:r>
              <a:rPr lang="kk-KZ" sz="2400" dirty="0">
                <a:ea typeface="Verdana" panose="020B0604030504040204" pitchFamily="34" charset="0"/>
              </a:rPr>
              <a:t>Тапсырысты ресімдеу құны</a:t>
            </a:r>
            <a:r>
              <a:rPr lang="kk-KZ" sz="2400" dirty="0" smtClean="0">
                <a:ea typeface="Verdana" panose="020B0604030504040204" pitchFamily="34" charset="0"/>
              </a:rPr>
              <a:t>.</a:t>
            </a:r>
          </a:p>
          <a:p>
            <a:pPr lvl="0" algn="just">
              <a:spcAft>
                <a:spcPts val="0"/>
              </a:spcAft>
            </a:pPr>
            <a:endParaRPr lang="ru-RU" sz="2400" dirty="0">
              <a:ea typeface="Verdana" panose="020B0604030504040204" pitchFamily="34" charset="0"/>
            </a:endParaRPr>
          </a:p>
          <a:p>
            <a:pPr indent="288290" algn="ctr"/>
            <a:r>
              <a:rPr lang="kk-KZ" sz="2400" dirty="0">
                <a:ea typeface="Verdana" panose="020B0604030504040204" pitchFamily="34" charset="0"/>
              </a:rPr>
              <a:t>Бұл факторлар өзара тығыз байланысты. Қорларды сақтауға кеткен шығындарды үнемдеу ынтызары тапсырысты ресімдеудің өсіміне шақырады.</a:t>
            </a:r>
            <a:endParaRPr lang="ru-RU" sz="2400" dirty="0">
              <a:effectLst/>
              <a:ea typeface="Verdana" panose="020B0604030504040204" pitchFamily="34" charset="0"/>
            </a:endParaRPr>
          </a:p>
        </p:txBody>
      </p:sp>
    </p:spTree>
    <p:extLst>
      <p:ext uri="{BB962C8B-B14F-4D97-AF65-F5344CB8AC3E}">
        <p14:creationId xmlns:p14="http://schemas.microsoft.com/office/powerpoint/2010/main" val="2302602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971600" y="476672"/>
            <a:ext cx="7056784" cy="2308324"/>
          </a:xfrm>
          <a:prstGeom prst="rect">
            <a:avLst/>
          </a:prstGeom>
        </p:spPr>
        <p:txBody>
          <a:bodyPr wrap="square">
            <a:spAutoFit/>
          </a:bodyPr>
          <a:lstStyle/>
          <a:p>
            <a:pPr indent="288290" algn="just"/>
            <a:r>
              <a:rPr lang="kk-KZ" sz="2400" dirty="0"/>
              <a:t>Қорларды сақтау үшін және тапсырысты қайталау үшін жиынтық шығындардың минимизациялау өлшемі бойынша ең оңтайлы мөлшер  келесі формуламен есептеледі (ол </a:t>
            </a:r>
            <a:r>
              <a:rPr lang="kk-KZ" sz="2400" dirty="0" smtClean="0"/>
              <a:t>Уилсон </a:t>
            </a:r>
            <a:r>
              <a:rPr lang="kk-KZ" sz="2400" dirty="0"/>
              <a:t>формуласы деп аталады):</a:t>
            </a:r>
            <a:endParaRPr lang="ru-RU" sz="2400" dirty="0">
              <a:effectLst/>
            </a:endParaRPr>
          </a:p>
        </p:txBody>
      </p:sp>
      <p:pic>
        <p:nvPicPr>
          <p:cNvPr id="11" name="Рисунок 10"/>
          <p:cNvPicPr/>
          <p:nvPr/>
        </p:nvPicPr>
        <p:blipFill rotWithShape="1">
          <a:blip r:embed="rId2"/>
          <a:srcRect l="14012" t="26209" r="16521" b="26688"/>
          <a:stretch/>
        </p:blipFill>
        <p:spPr bwMode="auto">
          <a:xfrm>
            <a:off x="827584" y="2784996"/>
            <a:ext cx="6984776" cy="31642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04750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548680"/>
            <a:ext cx="7632848" cy="3908762"/>
          </a:xfrm>
          <a:prstGeom prst="rect">
            <a:avLst/>
          </a:prstGeom>
        </p:spPr>
        <p:txBody>
          <a:bodyPr wrap="square">
            <a:spAutoFit/>
          </a:bodyPr>
          <a:lstStyle/>
          <a:p>
            <a:pPr marL="288290">
              <a:spcAft>
                <a:spcPts val="0"/>
              </a:spcAft>
            </a:pPr>
            <a:r>
              <a:rPr lang="kk-KZ" dirty="0">
                <a:ea typeface="Verdana" panose="020B0604030504040204" pitchFamily="34" charset="0"/>
              </a:rPr>
              <a:t>Тапсырыс берiлетiн өнiмнiң бiрлiгiнiң жабдықтауына шығындар (А) келесі элементтерді қарастырады:</a:t>
            </a:r>
            <a:endParaRPr lang="ru-RU" sz="2000" dirty="0">
              <a:ea typeface="Verdana" panose="020B0604030504040204" pitchFamily="34" charset="0"/>
            </a:endParaRPr>
          </a:p>
          <a:p>
            <a:pPr marL="342900" lvl="0" indent="-342900">
              <a:spcAft>
                <a:spcPts val="0"/>
              </a:spcAft>
              <a:buFont typeface="Times New Roman" panose="02020603050405020304" pitchFamily="18" charset="0"/>
              <a:buChar char="-"/>
            </a:pPr>
            <a:r>
              <a:rPr lang="kk-KZ" dirty="0">
                <a:ea typeface="Verdana" panose="020B0604030504040204" pitchFamily="34" charset="0"/>
              </a:rPr>
              <a:t>тапсырысты тасымалдау құны;</a:t>
            </a:r>
            <a:endParaRPr lang="ru-RU" sz="2000" dirty="0">
              <a:ea typeface="Verdana" panose="020B0604030504040204" pitchFamily="34" charset="0"/>
            </a:endParaRPr>
          </a:p>
          <a:p>
            <a:pPr marL="342900" lvl="0" indent="-342900">
              <a:spcAft>
                <a:spcPts val="0"/>
              </a:spcAft>
              <a:buFont typeface="Times New Roman" panose="02020603050405020304" pitchFamily="18" charset="0"/>
              <a:buChar char="-"/>
            </a:pPr>
            <a:r>
              <a:rPr lang="kk-KZ" dirty="0">
                <a:ea typeface="Verdana" panose="020B0604030504040204" pitchFamily="34" charset="0"/>
              </a:rPr>
              <a:t>тапсырысты жеткізуді ұйымдастыруға кеткен шығындар;</a:t>
            </a:r>
            <a:endParaRPr lang="ru-RU" sz="2000" dirty="0">
              <a:ea typeface="Verdana" panose="020B0604030504040204" pitchFamily="34" charset="0"/>
            </a:endParaRPr>
          </a:p>
          <a:p>
            <a:pPr marL="342900" lvl="0" indent="-342900">
              <a:spcAft>
                <a:spcPts val="0"/>
              </a:spcAft>
              <a:buFont typeface="Times New Roman" panose="02020603050405020304" pitchFamily="18" charset="0"/>
              <a:buChar char="-"/>
            </a:pPr>
            <a:r>
              <a:rPr lang="kk-KZ" dirty="0">
                <a:ea typeface="Verdana" panose="020B0604030504040204" pitchFamily="34" charset="0"/>
              </a:rPr>
              <a:t>тапсырысты орындауды бақылаудың құны;</a:t>
            </a:r>
            <a:endParaRPr lang="ru-RU" sz="2000" dirty="0">
              <a:ea typeface="Verdana" panose="020B0604030504040204" pitchFamily="34" charset="0"/>
            </a:endParaRPr>
          </a:p>
          <a:p>
            <a:pPr marL="342900" lvl="0" indent="-342900">
              <a:spcAft>
                <a:spcPts val="0"/>
              </a:spcAft>
              <a:buFont typeface="Times New Roman" panose="02020603050405020304" pitchFamily="18" charset="0"/>
              <a:buChar char="-"/>
            </a:pPr>
            <a:r>
              <a:rPr lang="kk-KZ" dirty="0">
                <a:ea typeface="Verdana" panose="020B0604030504040204" pitchFamily="34" charset="0"/>
              </a:rPr>
              <a:t>каталогтерді шығаруға кеткен шығындар;</a:t>
            </a:r>
            <a:endParaRPr lang="ru-RU" sz="2000" dirty="0">
              <a:ea typeface="Verdana" panose="020B0604030504040204" pitchFamily="34" charset="0"/>
            </a:endParaRPr>
          </a:p>
          <a:p>
            <a:pPr marL="342900" lvl="0" indent="-342900">
              <a:spcAft>
                <a:spcPts val="0"/>
              </a:spcAft>
              <a:buFont typeface="Times New Roman" panose="02020603050405020304" pitchFamily="18" charset="0"/>
              <a:buChar char="-"/>
            </a:pPr>
            <a:r>
              <a:rPr lang="kk-KZ" dirty="0">
                <a:ea typeface="Verdana" panose="020B0604030504040204" pitchFamily="34" charset="0"/>
              </a:rPr>
              <a:t>құжаттардың формасының құны</a:t>
            </a:r>
            <a:r>
              <a:rPr lang="kk-KZ" dirty="0" smtClean="0">
                <a:ea typeface="Verdana" panose="020B0604030504040204" pitchFamily="34" charset="0"/>
              </a:rPr>
              <a:t>.</a:t>
            </a:r>
          </a:p>
          <a:p>
            <a:pPr lvl="0">
              <a:spcAft>
                <a:spcPts val="0"/>
              </a:spcAft>
            </a:pPr>
            <a:endParaRPr lang="ru-RU" sz="2000" dirty="0">
              <a:ea typeface="Verdana" panose="020B0604030504040204" pitchFamily="34" charset="0"/>
            </a:endParaRPr>
          </a:p>
          <a:p>
            <a:pPr marL="457200" indent="288290" algn="just">
              <a:spcAft>
                <a:spcPts val="0"/>
              </a:spcAft>
            </a:pPr>
            <a:r>
              <a:rPr lang="kk-KZ" dirty="0">
                <a:ea typeface="Verdana" panose="020B0604030504040204" pitchFamily="34" charset="0"/>
              </a:rPr>
              <a:t>Бұл формула Вильсон формуласының бірінші нұсқасын көрсетеді. Ол қоймадағы тауар қорының  тез толтырылуына бағытталған. Егер қоймадағы қор белгілі бір уақыт аралығында өтсе, онда формула жылдамдылықты коэффицентке түзетіледі.</a:t>
            </a:r>
            <a:endParaRPr lang="ru-RU" sz="2000" dirty="0">
              <a:effectLst/>
              <a:ea typeface="Verdana" panose="020B0604030504040204" pitchFamily="34" charset="0"/>
            </a:endParaRPr>
          </a:p>
        </p:txBody>
      </p:sp>
      <p:pic>
        <p:nvPicPr>
          <p:cNvPr id="5" name="Рисунок 4"/>
          <p:cNvPicPr/>
          <p:nvPr/>
        </p:nvPicPr>
        <p:blipFill rotWithShape="1">
          <a:blip r:embed="rId2"/>
          <a:srcRect l="13526" t="33554" r="15534" b="36036"/>
          <a:stretch/>
        </p:blipFill>
        <p:spPr bwMode="auto">
          <a:xfrm>
            <a:off x="1187624" y="4469487"/>
            <a:ext cx="7056784" cy="201622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16214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99592" y="548680"/>
            <a:ext cx="7272808" cy="1200329"/>
          </a:xfrm>
          <a:prstGeom prst="rect">
            <a:avLst/>
          </a:prstGeom>
        </p:spPr>
        <p:txBody>
          <a:bodyPr wrap="square">
            <a:spAutoFit/>
          </a:bodyPr>
          <a:lstStyle/>
          <a:p>
            <a:r>
              <a:rPr lang="kk-KZ" sz="2400" b="1" dirty="0">
                <a:solidFill>
                  <a:srgbClr val="FF0000"/>
                </a:solidFill>
                <a:ea typeface="Verdana" panose="020B0604030504040204" pitchFamily="34" charset="0"/>
              </a:rPr>
              <a:t>Тапсырыстардың арасындағы бекiтiлген уақыт интервалы бойынша қорларды басқару жүйесі</a:t>
            </a:r>
            <a:endParaRPr lang="ru-RU" sz="2400" b="1" dirty="0">
              <a:solidFill>
                <a:srgbClr val="FF0000"/>
              </a:solidFill>
              <a:ea typeface="Verdana" panose="020B0604030504040204" pitchFamily="34" charset="0"/>
            </a:endParaRPr>
          </a:p>
        </p:txBody>
      </p:sp>
      <p:sp>
        <p:nvSpPr>
          <p:cNvPr id="5" name="Прямоугольник 4"/>
          <p:cNvSpPr/>
          <p:nvPr/>
        </p:nvSpPr>
        <p:spPr>
          <a:xfrm>
            <a:off x="467544" y="1988840"/>
            <a:ext cx="7848872" cy="4154984"/>
          </a:xfrm>
          <a:prstGeom prst="rect">
            <a:avLst/>
          </a:prstGeom>
        </p:spPr>
        <p:txBody>
          <a:bodyPr wrap="square">
            <a:spAutoFit/>
          </a:bodyPr>
          <a:lstStyle/>
          <a:p>
            <a:pPr marL="457200" indent="288290" algn="just">
              <a:spcAft>
                <a:spcPts val="0"/>
              </a:spcAft>
            </a:pPr>
            <a:r>
              <a:rPr lang="kk-KZ" sz="2200" dirty="0">
                <a:ea typeface="Verdana" panose="020B0604030504040204" pitchFamily="34" charset="0"/>
              </a:rPr>
              <a:t>Тапсырыстардың арасындағы бекiтiлген уақыт интервалы бойынша қорларды басқару жүйесі қорларды басқарудың негізгісіне жататын екінші және соңғы жүйесі болып табылады. Жүйелердің сыныптамасы негізгі және басқалары болып бөлінуі басқа қорларды басқару жүйесінің негізі болып табылатындығының белгісі. Бұл жүйеде аты айтып тұрғандай тапсырыс белгіленген уақытта бір-бірінен алшақтығы бірдей интервалда тұрады, мысалы 1 айда бір рет, 1 аптада бір рет, 14 күнде 1 рет және т.с.с.</a:t>
            </a:r>
            <a:endParaRPr lang="ru-RU" sz="2200" dirty="0">
              <a:effectLst/>
              <a:ea typeface="Verdana" panose="020B0604030504040204" pitchFamily="34" charset="0"/>
            </a:endParaRPr>
          </a:p>
        </p:txBody>
      </p:sp>
    </p:spTree>
    <p:extLst>
      <p:ext uri="{BB962C8B-B14F-4D97-AF65-F5344CB8AC3E}">
        <p14:creationId xmlns:p14="http://schemas.microsoft.com/office/powerpoint/2010/main" val="930341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260648"/>
            <a:ext cx="7992888" cy="1015663"/>
          </a:xfrm>
          <a:prstGeom prst="rect">
            <a:avLst/>
          </a:prstGeom>
        </p:spPr>
        <p:txBody>
          <a:bodyPr wrap="square">
            <a:spAutoFit/>
          </a:bodyPr>
          <a:lstStyle/>
          <a:p>
            <a:pPr marL="457200" indent="288290" algn="just">
              <a:spcAft>
                <a:spcPts val="0"/>
              </a:spcAft>
            </a:pPr>
            <a:r>
              <a:rPr lang="kk-KZ" sz="2000" dirty="0">
                <a:ea typeface="Verdana" panose="020B0604030504040204" pitchFamily="34" charset="0"/>
              </a:rPr>
              <a:t>Тапсырыс арсындағы интервалды тапсырыс мөлшерінің оңтайлылығы арқылы анықтауға болады, яғни былайша:</a:t>
            </a:r>
            <a:endParaRPr lang="ru-RU" sz="2400" dirty="0">
              <a:effectLst/>
              <a:ea typeface="Verdana" panose="020B0604030504040204" pitchFamily="34" charset="0"/>
            </a:endParaRPr>
          </a:p>
        </p:txBody>
      </p:sp>
      <p:pic>
        <p:nvPicPr>
          <p:cNvPr id="5" name="Рисунок 4"/>
          <p:cNvPicPr/>
          <p:nvPr/>
        </p:nvPicPr>
        <p:blipFill rotWithShape="1">
          <a:blip r:embed="rId2"/>
          <a:srcRect l="36485" t="56969" r="35457" b="30186"/>
          <a:stretch/>
        </p:blipFill>
        <p:spPr bwMode="auto">
          <a:xfrm>
            <a:off x="5076056" y="1264735"/>
            <a:ext cx="3528392" cy="1720641"/>
          </a:xfrm>
          <a:prstGeom prst="rect">
            <a:avLst/>
          </a:prstGeom>
          <a:ln>
            <a:noFill/>
          </a:ln>
          <a:extLst>
            <a:ext uri="{53640926-AAD7-44D8-BBD7-CCE9431645EC}">
              <a14:shadowObscured xmlns:a14="http://schemas.microsoft.com/office/drawing/2010/main"/>
            </a:ext>
          </a:extLst>
        </p:spPr>
      </p:pic>
      <p:sp>
        <p:nvSpPr>
          <p:cNvPr id="6" name="Прямоугольник 5"/>
          <p:cNvSpPr/>
          <p:nvPr/>
        </p:nvSpPr>
        <p:spPr>
          <a:xfrm>
            <a:off x="403718" y="1340768"/>
            <a:ext cx="5400600" cy="2246769"/>
          </a:xfrm>
          <a:prstGeom prst="rect">
            <a:avLst/>
          </a:prstGeom>
        </p:spPr>
        <p:txBody>
          <a:bodyPr wrap="square">
            <a:spAutoFit/>
          </a:bodyPr>
          <a:lstStyle/>
          <a:p>
            <a:pPr marL="457200" indent="288290">
              <a:spcAft>
                <a:spcPts val="0"/>
              </a:spcAft>
            </a:pPr>
            <a:r>
              <a:rPr lang="kk-KZ" sz="2000" dirty="0">
                <a:latin typeface="+mn-lt"/>
                <a:ea typeface="Times New Roman" panose="02020603050405020304" pitchFamily="18" charset="0"/>
              </a:rPr>
              <a:t>мұндағы, </a:t>
            </a:r>
            <a:endParaRPr lang="ru-RU" sz="2000" dirty="0" smtClean="0">
              <a:latin typeface="+mn-lt"/>
              <a:ea typeface="Times New Roman" panose="02020603050405020304" pitchFamily="18" charset="0"/>
            </a:endParaRPr>
          </a:p>
          <a:p>
            <a:pPr marL="457200" indent="288290">
              <a:spcAft>
                <a:spcPts val="0"/>
              </a:spcAft>
            </a:pPr>
            <a:r>
              <a:rPr lang="kk-KZ" sz="2000" dirty="0" smtClean="0">
                <a:latin typeface="+mn-lt"/>
                <a:ea typeface="Times New Roman" panose="02020603050405020304" pitchFamily="18" charset="0"/>
              </a:rPr>
              <a:t>N - жыл ішіндегі жұмыс саны, күндер;</a:t>
            </a:r>
            <a:endParaRPr lang="ru-RU" sz="2000" dirty="0" smtClean="0">
              <a:latin typeface="+mn-lt"/>
              <a:ea typeface="Times New Roman" panose="02020603050405020304" pitchFamily="18" charset="0"/>
            </a:endParaRPr>
          </a:p>
          <a:p>
            <a:pPr marL="457200" indent="288290">
              <a:spcAft>
                <a:spcPts val="0"/>
              </a:spcAft>
            </a:pPr>
            <a:r>
              <a:rPr lang="kk-KZ" sz="2000" dirty="0" smtClean="0">
                <a:latin typeface="+mn-lt"/>
                <a:ea typeface="Times New Roman" panose="02020603050405020304" pitchFamily="18" charset="0"/>
              </a:rPr>
              <a:t>S </a:t>
            </a:r>
            <a:r>
              <a:rPr lang="kk-KZ" sz="2000" dirty="0">
                <a:latin typeface="+mn-lt"/>
                <a:ea typeface="Times New Roman" panose="02020603050405020304" pitchFamily="18" charset="0"/>
              </a:rPr>
              <a:t>- тапсырылатын тауарға деген қажеттілік, </a:t>
            </a:r>
            <a:r>
              <a:rPr lang="kk-KZ" sz="2000" dirty="0" smtClean="0">
                <a:latin typeface="+mn-lt"/>
                <a:ea typeface="Times New Roman" panose="02020603050405020304" pitchFamily="18" charset="0"/>
              </a:rPr>
              <a:t>дана;</a:t>
            </a:r>
          </a:p>
          <a:p>
            <a:pPr marL="457200" indent="288290">
              <a:spcAft>
                <a:spcPts val="0"/>
              </a:spcAft>
            </a:pPr>
            <a:r>
              <a:rPr lang="kk-KZ" sz="2000" dirty="0" smtClean="0">
                <a:latin typeface="+mn-lt"/>
              </a:rPr>
              <a:t>ТМО </a:t>
            </a:r>
            <a:r>
              <a:rPr lang="kk-KZ" sz="2000" dirty="0">
                <a:latin typeface="+mn-lt"/>
              </a:rPr>
              <a:t>- тапсырыс мөлшерінің оңтайлылығы, дана.</a:t>
            </a:r>
            <a:endParaRPr lang="ru-RU" sz="2000" dirty="0">
              <a:effectLst/>
              <a:latin typeface="+mn-lt"/>
            </a:endParaRPr>
          </a:p>
        </p:txBody>
      </p:sp>
      <p:sp>
        <p:nvSpPr>
          <p:cNvPr id="7" name="Прямоугольник 6"/>
          <p:cNvSpPr/>
          <p:nvPr/>
        </p:nvSpPr>
        <p:spPr>
          <a:xfrm>
            <a:off x="899592" y="3989463"/>
            <a:ext cx="6840760" cy="1446550"/>
          </a:xfrm>
          <a:prstGeom prst="rect">
            <a:avLst/>
          </a:prstGeom>
        </p:spPr>
        <p:txBody>
          <a:bodyPr wrap="square">
            <a:spAutoFit/>
          </a:bodyPr>
          <a:lstStyle/>
          <a:p>
            <a:pPr indent="288290"/>
            <a:r>
              <a:rPr lang="kk-KZ" sz="2200" dirty="0">
                <a:ea typeface="Verdana" panose="020B0604030504040204" pitchFamily="34" charset="0"/>
              </a:rPr>
              <a:t>Тапсырыстардың арасындағы бекiтiлген уақыт интервалы бар жүйедегi тапсырыс мөлшерiн  есептеу келесі формуламен қарастырылады:</a:t>
            </a:r>
            <a:endParaRPr lang="ru-RU" sz="2200" dirty="0">
              <a:effectLst/>
              <a:ea typeface="Verdana" panose="020B0604030504040204" pitchFamily="34" charset="0"/>
            </a:endParaRPr>
          </a:p>
        </p:txBody>
      </p:sp>
      <p:pic>
        <p:nvPicPr>
          <p:cNvPr id="8" name="Рисунок 7"/>
          <p:cNvPicPr/>
          <p:nvPr/>
        </p:nvPicPr>
        <p:blipFill rotWithShape="1">
          <a:blip r:embed="rId3"/>
          <a:srcRect l="40521" t="51588" r="37570" b="34959"/>
          <a:stretch/>
        </p:blipFill>
        <p:spPr bwMode="auto">
          <a:xfrm>
            <a:off x="3923928" y="5436012"/>
            <a:ext cx="4040630" cy="108933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2399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55576" y="836712"/>
            <a:ext cx="7560840" cy="4524315"/>
          </a:xfrm>
          <a:prstGeom prst="rect">
            <a:avLst/>
          </a:prstGeom>
        </p:spPr>
        <p:txBody>
          <a:bodyPr wrap="square">
            <a:spAutoFit/>
          </a:bodyPr>
          <a:lstStyle/>
          <a:p>
            <a:pPr indent="288290" algn="just"/>
            <a:r>
              <a:rPr lang="kk-KZ" sz="2400" dirty="0"/>
              <a:t>мұндағы</a:t>
            </a:r>
            <a:r>
              <a:rPr lang="kk-KZ" sz="2400" dirty="0" smtClean="0"/>
              <a:t>,</a:t>
            </a:r>
            <a:endParaRPr lang="ru-RU" sz="2400" dirty="0"/>
          </a:p>
          <a:p>
            <a:pPr indent="288290" algn="just"/>
            <a:r>
              <a:rPr lang="kk-KZ" sz="2400" dirty="0"/>
              <a:t>ТМ - тапсырыс мөлгері, дана;</a:t>
            </a:r>
            <a:endParaRPr lang="ru-RU" sz="2400" dirty="0"/>
          </a:p>
          <a:p>
            <a:pPr indent="288290" algn="just"/>
            <a:r>
              <a:rPr lang="kk-KZ" sz="2400" dirty="0"/>
              <a:t>МТҚ - максималды тапсырыс қажеттілігі, дана;</a:t>
            </a:r>
            <a:endParaRPr lang="ru-RU" sz="2400" dirty="0"/>
          </a:p>
          <a:p>
            <a:pPr indent="288290" algn="just"/>
            <a:r>
              <a:rPr lang="kk-KZ" sz="2400" dirty="0"/>
              <a:t>АТ - ағымдық тапсырыс, дана;</a:t>
            </a:r>
            <a:endParaRPr lang="ru-RU" sz="2400" dirty="0"/>
          </a:p>
          <a:p>
            <a:pPr indent="288290" algn="just"/>
            <a:r>
              <a:rPr lang="kk-KZ" sz="2400" dirty="0"/>
              <a:t>КТ  -күтілетін тұтыну.</a:t>
            </a:r>
            <a:endParaRPr lang="ru-RU" sz="2400" dirty="0"/>
          </a:p>
          <a:p>
            <a:pPr indent="288290" algn="just"/>
            <a:endParaRPr lang="kk-KZ" sz="2400" dirty="0" smtClean="0"/>
          </a:p>
          <a:p>
            <a:pPr indent="288290" algn="just"/>
            <a:r>
              <a:rPr lang="kk-KZ" sz="2400" dirty="0" smtClean="0"/>
              <a:t>Формулада </a:t>
            </a:r>
            <a:r>
              <a:rPr lang="kk-KZ" sz="2400" dirty="0"/>
              <a:t>көріп отырғанымыздай тапсырыс мөлшері, тұтынуға байланысты нақты уақытқа сәйкес қоймадағы қор мөлшері қажетті деңгейде максималды түрде толтырылады.</a:t>
            </a:r>
            <a:endParaRPr lang="ru-RU" sz="2400" dirty="0">
              <a:effectLst/>
            </a:endParaRPr>
          </a:p>
        </p:txBody>
      </p:sp>
    </p:spTree>
    <p:extLst>
      <p:ext uri="{BB962C8B-B14F-4D97-AF65-F5344CB8AC3E}">
        <p14:creationId xmlns:p14="http://schemas.microsoft.com/office/powerpoint/2010/main" val="3547653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630238"/>
            <a:ext cx="8229600" cy="1143000"/>
          </a:xfrm>
        </p:spPr>
        <p:txBody>
          <a:bodyPr/>
          <a:lstStyle/>
          <a:p>
            <a:pPr eaLnBrk="1" hangingPunct="1"/>
            <a:r>
              <a:rPr lang="kk-KZ" sz="2800" b="1" dirty="0" smtClean="0"/>
              <a:t>Тапсырыс мөлшері дәлелденген экономикалық модель </a:t>
            </a:r>
            <a:r>
              <a:rPr lang="en-US" sz="2800" b="1" dirty="0" smtClean="0"/>
              <a:t>EOQ – model (Economic ordering quantity)</a:t>
            </a:r>
            <a:endParaRPr lang="ru-RU" sz="2800" b="1" dirty="0" smtClean="0"/>
          </a:p>
        </p:txBody>
      </p:sp>
      <p:sp>
        <p:nvSpPr>
          <p:cNvPr id="5123" name="Rectangle 3"/>
          <p:cNvSpPr>
            <a:spLocks noGrp="1" noChangeArrowheads="1"/>
          </p:cNvSpPr>
          <p:nvPr>
            <p:ph type="body" idx="1"/>
          </p:nvPr>
        </p:nvSpPr>
        <p:spPr>
          <a:xfrm>
            <a:off x="457200" y="2895600"/>
            <a:ext cx="8229600" cy="2405063"/>
          </a:xfrm>
        </p:spPr>
        <p:txBody>
          <a:bodyPr/>
          <a:lstStyle/>
          <a:p>
            <a:pPr algn="ctr" eaLnBrk="1" hangingPunct="1">
              <a:buFontTx/>
              <a:buNone/>
            </a:pPr>
            <a:r>
              <a:rPr lang="ru-RU" sz="2800" smtClean="0"/>
              <a:t>Модель кәсіпорындағы қорларды сақтау мен сатып алу бойынша шығындарды минимизациялауға негізделген.</a:t>
            </a:r>
          </a:p>
          <a:p>
            <a:pPr algn="ctr" eaLnBrk="1" hangingPunct="1">
              <a:buFontTx/>
              <a:buNone/>
            </a:pPr>
            <a:endParaRPr lang="ru-RU" sz="2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88640"/>
            <a:ext cx="8297464" cy="461665"/>
          </a:xfrm>
          <a:prstGeom prst="rect">
            <a:avLst/>
          </a:prstGeom>
        </p:spPr>
        <p:txBody>
          <a:bodyPr wrap="none">
            <a:spAutoFit/>
          </a:bodyPr>
          <a:lstStyle/>
          <a:p>
            <a:r>
              <a:rPr lang="kk-KZ" sz="2400" b="1" dirty="0">
                <a:solidFill>
                  <a:srgbClr val="FF0000"/>
                </a:solidFill>
                <a:ea typeface="Verdana" panose="020B0604030504040204" pitchFamily="34" charset="0"/>
              </a:rPr>
              <a:t>Босалқы қорлармен байланысқан шығындар</a:t>
            </a:r>
            <a:endParaRPr lang="ru-RU" sz="2400" b="1" dirty="0">
              <a:solidFill>
                <a:srgbClr val="FF0000"/>
              </a:solidFill>
              <a:ea typeface="Verdana" panose="020B0604030504040204"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853279604"/>
              </p:ext>
            </p:extLst>
          </p:nvPr>
        </p:nvGraphicFramePr>
        <p:xfrm>
          <a:off x="395537" y="836712"/>
          <a:ext cx="8153448" cy="5612540"/>
        </p:xfrm>
        <a:graphic>
          <a:graphicData uri="http://schemas.openxmlformats.org/drawingml/2006/table">
            <a:tbl>
              <a:tblPr firstRow="1" firstCol="1" bandRow="1">
                <a:tableStyleId>{5C22544A-7EE6-4342-B048-85BDC9FD1C3A}</a:tableStyleId>
              </a:tblPr>
              <a:tblGrid>
                <a:gridCol w="4988328">
                  <a:extLst>
                    <a:ext uri="{9D8B030D-6E8A-4147-A177-3AD203B41FA5}">
                      <a16:colId xmlns:a16="http://schemas.microsoft.com/office/drawing/2014/main" val="776216718"/>
                    </a:ext>
                  </a:extLst>
                </a:gridCol>
                <a:gridCol w="521021">
                  <a:extLst>
                    <a:ext uri="{9D8B030D-6E8A-4147-A177-3AD203B41FA5}">
                      <a16:colId xmlns:a16="http://schemas.microsoft.com/office/drawing/2014/main" val="2663025074"/>
                    </a:ext>
                  </a:extLst>
                </a:gridCol>
                <a:gridCol w="2644099">
                  <a:extLst>
                    <a:ext uri="{9D8B030D-6E8A-4147-A177-3AD203B41FA5}">
                      <a16:colId xmlns:a16="http://schemas.microsoft.com/office/drawing/2014/main" val="3393095402"/>
                    </a:ext>
                  </a:extLst>
                </a:gridCol>
              </a:tblGrid>
              <a:tr h="1077242">
                <a:tc gridSpan="2">
                  <a:txBody>
                    <a:bodyPr/>
                    <a:lstStyle/>
                    <a:p>
                      <a:pPr algn="just"/>
                      <a:r>
                        <a:rPr lang="kk-KZ" sz="1700" dirty="0">
                          <a:effectLst/>
                        </a:rPr>
                        <a:t> </a:t>
                      </a:r>
                      <a:endParaRPr lang="ru-RU" sz="1700" dirty="0">
                        <a:effectLst/>
                        <a:latin typeface="Times New Roman" panose="02020603050405020304" pitchFamily="18" charset="0"/>
                      </a:endParaRPr>
                    </a:p>
                  </a:txBody>
                  <a:tcPr marL="68580" marR="68580" marT="0" marB="0"/>
                </a:tc>
                <a:tc hMerge="1">
                  <a:txBody>
                    <a:bodyPr/>
                    <a:lstStyle/>
                    <a:p>
                      <a:pPr indent="96520" algn="just"/>
                      <a:endParaRPr lang="ru-RU" sz="1800">
                        <a:effectLst/>
                        <a:latin typeface="Times New Roman" panose="02020603050405020304" pitchFamily="18" charset="0"/>
                      </a:endParaRPr>
                    </a:p>
                  </a:txBody>
                  <a:tcPr marL="68580" marR="68580" marT="0" marB="0"/>
                </a:tc>
                <a:tc>
                  <a:txBody>
                    <a:bodyPr/>
                    <a:lstStyle/>
                    <a:p>
                      <a:pPr indent="96520" algn="just"/>
                      <a:r>
                        <a:rPr lang="kk-KZ" sz="1700" dirty="0">
                          <a:effectLst/>
                        </a:rPr>
                        <a:t>Жобамен жылдық шығындар</a:t>
                      </a:r>
                      <a:endParaRPr lang="ru-RU" sz="1700" dirty="0">
                        <a:effectLst/>
                      </a:endParaRPr>
                    </a:p>
                    <a:p>
                      <a:pPr indent="96520" algn="just"/>
                      <a:r>
                        <a:rPr lang="kk-KZ" sz="1700" dirty="0">
                          <a:effectLst/>
                        </a:rPr>
                        <a:t>(қорлардың құнына пайызбен) </a:t>
                      </a:r>
                      <a:endParaRPr lang="ru-RU" sz="1700" dirty="0">
                        <a:effectLst/>
                        <a:latin typeface="Times New Roman" panose="02020603050405020304" pitchFamily="18" charset="0"/>
                      </a:endParaRPr>
                    </a:p>
                  </a:txBody>
                  <a:tcPr marL="68580" marR="68580" marT="0" marB="0"/>
                </a:tc>
                <a:extLst>
                  <a:ext uri="{0D108BD9-81ED-4DB2-BD59-A6C34878D82A}">
                    <a16:rowId xmlns:a16="http://schemas.microsoft.com/office/drawing/2014/main" val="811022210"/>
                  </a:ext>
                </a:extLst>
              </a:tr>
              <a:tr h="283700">
                <a:tc gridSpan="3">
                  <a:txBody>
                    <a:bodyPr/>
                    <a:lstStyle/>
                    <a:p>
                      <a:pPr marL="342900" lvl="0" indent="-342900">
                        <a:lnSpc>
                          <a:spcPct val="115000"/>
                        </a:lnSpc>
                        <a:spcAft>
                          <a:spcPts val="1000"/>
                        </a:spcAft>
                        <a:buFont typeface="+mj-lt"/>
                        <a:buAutoNum type="romanUcPeriod"/>
                      </a:pPr>
                      <a:r>
                        <a:rPr lang="kk-KZ" sz="1700">
                          <a:effectLst/>
                        </a:rPr>
                        <a:t>Сақтау бойынша қорлар</a:t>
                      </a:r>
                      <a:endParaRPr lang="ru-RU" sz="1700">
                        <a:effectLst/>
                        <a:latin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758345008"/>
                  </a:ext>
                </a:extLst>
              </a:tr>
              <a:tr h="1615863">
                <a:tc gridSpan="2">
                  <a:txBody>
                    <a:bodyPr/>
                    <a:lstStyle/>
                    <a:p>
                      <a:pPr marL="457200" algn="just">
                        <a:spcAft>
                          <a:spcPts val="0"/>
                        </a:spcAft>
                      </a:pPr>
                      <a:r>
                        <a:rPr lang="kk-KZ" sz="1700" dirty="0">
                          <a:effectLst/>
                        </a:rPr>
                        <a:t>Қорларды қаржыландыру үшін капиталдың құны</a:t>
                      </a:r>
                      <a:endParaRPr lang="ru-RU" sz="1700" dirty="0">
                        <a:effectLst/>
                      </a:endParaRPr>
                    </a:p>
                    <a:p>
                      <a:pPr marL="457200" algn="just">
                        <a:spcAft>
                          <a:spcPts val="0"/>
                        </a:spcAft>
                      </a:pPr>
                      <a:r>
                        <a:rPr lang="kk-KZ" sz="1700" dirty="0">
                          <a:effectLst/>
                        </a:rPr>
                        <a:t>Жөндеу және жинақтауға кеткен шығындар</a:t>
                      </a:r>
                      <a:endParaRPr lang="ru-RU" sz="1700" dirty="0">
                        <a:effectLst/>
                      </a:endParaRPr>
                    </a:p>
                    <a:p>
                      <a:pPr marL="457200" algn="just">
                        <a:spcAft>
                          <a:spcPts val="0"/>
                        </a:spcAft>
                      </a:pPr>
                      <a:r>
                        <a:rPr lang="kk-KZ" sz="1700" dirty="0">
                          <a:effectLst/>
                        </a:rPr>
                        <a:t>Мүлікке салынатын салық</a:t>
                      </a:r>
                      <a:endParaRPr lang="ru-RU" sz="1700" dirty="0">
                        <a:effectLst/>
                      </a:endParaRPr>
                    </a:p>
                    <a:p>
                      <a:pPr marL="457200" algn="just">
                        <a:spcAft>
                          <a:spcPts val="0"/>
                        </a:spcAft>
                      </a:pPr>
                      <a:r>
                        <a:rPr lang="kk-KZ" sz="1700" dirty="0">
                          <a:effectLst/>
                        </a:rPr>
                        <a:t>Қорлардың ескіруіне кетекн шығындар</a:t>
                      </a:r>
                      <a:endParaRPr lang="ru-RU" sz="17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pPr marL="457200" algn="ctr">
                        <a:spcAft>
                          <a:spcPts val="0"/>
                        </a:spcAft>
                      </a:pP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algn="ctr">
                        <a:spcAft>
                          <a:spcPts val="0"/>
                        </a:spcAft>
                      </a:pPr>
                      <a:r>
                        <a:rPr lang="kk-KZ" sz="1700" dirty="0">
                          <a:effectLst/>
                        </a:rPr>
                        <a:t>12,0</a:t>
                      </a:r>
                      <a:endParaRPr lang="ru-RU" sz="1700" dirty="0">
                        <a:effectLst/>
                      </a:endParaRPr>
                    </a:p>
                    <a:p>
                      <a:pPr marL="457200" algn="ctr">
                        <a:spcAft>
                          <a:spcPts val="0"/>
                        </a:spcAft>
                      </a:pPr>
                      <a:r>
                        <a:rPr lang="kk-KZ" sz="1700" dirty="0">
                          <a:effectLst/>
                        </a:rPr>
                        <a:t>0,5</a:t>
                      </a:r>
                      <a:endParaRPr lang="ru-RU" sz="1700" dirty="0">
                        <a:effectLst/>
                      </a:endParaRPr>
                    </a:p>
                    <a:p>
                      <a:pPr marL="457200" algn="ctr">
                        <a:spcAft>
                          <a:spcPts val="0"/>
                        </a:spcAft>
                      </a:pPr>
                      <a:r>
                        <a:rPr lang="kk-KZ" sz="1700" dirty="0">
                          <a:effectLst/>
                        </a:rPr>
                        <a:t>0,5</a:t>
                      </a:r>
                      <a:endParaRPr lang="ru-RU" sz="1700" dirty="0">
                        <a:effectLst/>
                      </a:endParaRPr>
                    </a:p>
                    <a:p>
                      <a:pPr marL="457200" algn="ctr">
                        <a:spcAft>
                          <a:spcPts val="0"/>
                        </a:spcAft>
                      </a:pPr>
                      <a:r>
                        <a:rPr lang="kk-KZ" sz="1700" dirty="0">
                          <a:effectLst/>
                        </a:rPr>
                        <a:t>1,0</a:t>
                      </a:r>
                      <a:endParaRPr lang="ru-RU" sz="1700" dirty="0">
                        <a:effectLst/>
                      </a:endParaRPr>
                    </a:p>
                    <a:p>
                      <a:pPr marL="457200" algn="ctr">
                        <a:spcAft>
                          <a:spcPts val="0"/>
                        </a:spcAft>
                      </a:pPr>
                      <a:r>
                        <a:rPr lang="kk-KZ" sz="1700" dirty="0">
                          <a:effectLst/>
                        </a:rPr>
                        <a:t>12,0</a:t>
                      </a:r>
                      <a:endParaRPr lang="ru-RU" sz="17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09998303"/>
                  </a:ext>
                </a:extLst>
              </a:tr>
              <a:tr h="269311">
                <a:tc gridSpan="2">
                  <a:txBody>
                    <a:bodyPr/>
                    <a:lstStyle/>
                    <a:p>
                      <a:pPr marL="457200" algn="just">
                        <a:spcAft>
                          <a:spcPts val="0"/>
                        </a:spcAft>
                      </a:pPr>
                      <a:r>
                        <a:rPr lang="kk-KZ" sz="1700">
                          <a:effectLst/>
                        </a:rPr>
                        <a:t>Барлығы</a:t>
                      </a:r>
                      <a:endParaRPr lang="ru-RU" sz="17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pPr marL="457200" algn="ctr">
                        <a:spcAft>
                          <a:spcPts val="0"/>
                        </a:spcAft>
                      </a:pP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algn="ctr">
                        <a:spcAft>
                          <a:spcPts val="0"/>
                        </a:spcAft>
                      </a:pPr>
                      <a:r>
                        <a:rPr lang="kk-KZ" sz="1700">
                          <a:effectLst/>
                        </a:rPr>
                        <a:t>26,0</a:t>
                      </a:r>
                      <a:endParaRPr lang="ru-RU" sz="17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88520101"/>
                  </a:ext>
                </a:extLst>
              </a:tr>
              <a:tr h="269311">
                <a:tc gridSpan="3">
                  <a:txBody>
                    <a:bodyPr/>
                    <a:lstStyle/>
                    <a:p>
                      <a:pPr marL="342900" lvl="0" indent="-342900" algn="just">
                        <a:spcAft>
                          <a:spcPts val="0"/>
                        </a:spcAft>
                        <a:buFont typeface="+mj-lt"/>
                        <a:buAutoNum type="romanUcPeriod"/>
                      </a:pPr>
                      <a:r>
                        <a:rPr lang="kk-KZ" sz="1700">
                          <a:effectLst/>
                        </a:rPr>
                        <a:t>Қабылдау және тасымалдауға кеткен шығындар</a:t>
                      </a:r>
                      <a:endParaRPr lang="ru-RU" sz="17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04559682"/>
                  </a:ext>
                </a:extLst>
              </a:tr>
              <a:tr h="1077242">
                <a:tc gridSpan="2">
                  <a:txBody>
                    <a:bodyPr/>
                    <a:lstStyle/>
                    <a:p>
                      <a:pPr marL="457200">
                        <a:spcAft>
                          <a:spcPts val="0"/>
                        </a:spcAft>
                      </a:pPr>
                      <a:r>
                        <a:rPr lang="kk-KZ" sz="1700">
                          <a:effectLst/>
                        </a:rPr>
                        <a:t>Тапсырысты орналастыруға кеткен шығындар</a:t>
                      </a:r>
                      <a:endParaRPr lang="ru-RU" sz="1700">
                        <a:effectLst/>
                      </a:endParaRPr>
                    </a:p>
                    <a:p>
                      <a:pPr marL="457200">
                        <a:spcAft>
                          <a:spcPts val="0"/>
                        </a:spcAft>
                      </a:pPr>
                      <a:r>
                        <a:rPr lang="kk-KZ" sz="1700">
                          <a:effectLst/>
                        </a:rPr>
                        <a:t>Жүктеу және тасымалдауға кеткен шығындар</a:t>
                      </a:r>
                      <a:endParaRPr lang="ru-RU" sz="17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pPr marL="457200" algn="just">
                        <a:spcAft>
                          <a:spcPts val="0"/>
                        </a:spcAft>
                      </a:pPr>
                      <a:endParaRPr lang="ru-RU"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algn="just">
                        <a:spcAft>
                          <a:spcPts val="0"/>
                        </a:spcAft>
                      </a:pPr>
                      <a:r>
                        <a:rPr lang="kk-KZ" sz="1700" dirty="0">
                          <a:effectLst/>
                        </a:rPr>
                        <a:t> </a:t>
                      </a:r>
                      <a:endParaRPr lang="ru-RU" sz="1700" dirty="0">
                        <a:effectLst/>
                      </a:endParaRPr>
                    </a:p>
                    <a:p>
                      <a:pPr marL="457200" algn="ctr">
                        <a:spcAft>
                          <a:spcPts val="0"/>
                        </a:spcAft>
                        <a:tabLst>
                          <a:tab pos="476250" algn="l"/>
                        </a:tabLst>
                      </a:pPr>
                      <a:r>
                        <a:rPr lang="kk-KZ" sz="1700" dirty="0">
                          <a:effectLst/>
                        </a:rPr>
                        <a:t>2,5</a:t>
                      </a:r>
                      <a:endParaRPr lang="ru-RU" sz="17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72176929"/>
                  </a:ext>
                </a:extLst>
              </a:tr>
              <a:tr h="269311">
                <a:tc gridSpan="3">
                  <a:txBody>
                    <a:bodyPr/>
                    <a:lstStyle/>
                    <a:p>
                      <a:pPr marL="342900" lvl="0" indent="-342900" algn="just">
                        <a:spcAft>
                          <a:spcPts val="0"/>
                        </a:spcAft>
                        <a:buFont typeface="+mj-lt"/>
                        <a:buAutoNum type="romanUcPeriod"/>
                      </a:pPr>
                      <a:r>
                        <a:rPr lang="kk-KZ" sz="1700">
                          <a:effectLst/>
                        </a:rPr>
                        <a:t>Қорлардың жетіспеушілігіне байланысты кеткен шығындар</a:t>
                      </a:r>
                      <a:endParaRPr lang="ru-RU" sz="17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567500200"/>
                  </a:ext>
                </a:extLst>
              </a:tr>
              <a:tr h="538621">
                <a:tc>
                  <a:txBody>
                    <a:bodyPr/>
                    <a:lstStyle/>
                    <a:p>
                      <a:pPr marL="457200">
                        <a:spcAft>
                          <a:spcPts val="0"/>
                        </a:spcAft>
                      </a:pPr>
                      <a:r>
                        <a:rPr lang="kk-KZ" sz="1700" dirty="0">
                          <a:effectLst/>
                        </a:rPr>
                        <a:t> Өндіріс көлеміндегі шығындар. Тасырушылардың сенімінен шығу </a:t>
                      </a:r>
                      <a:endParaRPr lang="ru-RU" sz="1700" dirty="0">
                        <a:effectLst/>
                        <a:latin typeface="Times New Roman" panose="02020603050405020304" pitchFamily="18" charset="0"/>
                        <a:ea typeface="Times New Roman" panose="02020603050405020304" pitchFamily="18" charset="0"/>
                      </a:endParaRPr>
                    </a:p>
                  </a:txBody>
                  <a:tcPr marL="68580" marR="68580" marT="0" marB="0"/>
                </a:tc>
                <a:tc gridSpan="2">
                  <a:txBody>
                    <a:bodyPr/>
                    <a:lstStyle/>
                    <a:p>
                      <a:pPr marL="457200" algn="just">
                        <a:spcAft>
                          <a:spcPts val="0"/>
                        </a:spcAft>
                      </a:pPr>
                      <a:r>
                        <a:rPr lang="kk-KZ" sz="1700" dirty="0">
                          <a:effectLst/>
                        </a:rPr>
                        <a:t> </a:t>
                      </a:r>
                      <a:endParaRPr lang="ru-RU" sz="17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ru-RU"/>
                    </a:p>
                  </a:txBody>
                  <a:tcPr/>
                </a:tc>
                <a:extLst>
                  <a:ext uri="{0D108BD9-81ED-4DB2-BD59-A6C34878D82A}">
                    <a16:rowId xmlns:a16="http://schemas.microsoft.com/office/drawing/2014/main" val="1657915675"/>
                  </a:ext>
                </a:extLst>
              </a:tr>
            </a:tbl>
          </a:graphicData>
        </a:graphic>
      </p:graphicFrame>
    </p:spTree>
    <p:extLst>
      <p:ext uri="{BB962C8B-B14F-4D97-AF65-F5344CB8AC3E}">
        <p14:creationId xmlns:p14="http://schemas.microsoft.com/office/powerpoint/2010/main" val="2547861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395288" y="404813"/>
            <a:ext cx="8291512" cy="6096000"/>
          </a:xfrm>
        </p:spPr>
        <p:txBody>
          <a:bodyPr/>
          <a:lstStyle/>
          <a:p>
            <a:pPr marL="609600" indent="-609600" eaLnBrk="1" hangingPunct="1">
              <a:lnSpc>
                <a:spcPct val="90000"/>
              </a:lnSpc>
              <a:buFontTx/>
              <a:buNone/>
              <a:defRPr/>
            </a:pPr>
            <a:r>
              <a:rPr lang="ru-RU" sz="2400" b="1" dirty="0" err="1" smtClean="0"/>
              <a:t>Барлық</a:t>
            </a:r>
            <a:r>
              <a:rPr lang="ru-RU" sz="2400" b="1" dirty="0" smtClean="0"/>
              <a:t> </a:t>
            </a:r>
            <a:r>
              <a:rPr lang="ru-RU" sz="2400" b="1" dirty="0" err="1" smtClean="0"/>
              <a:t>операциондық</a:t>
            </a:r>
            <a:r>
              <a:rPr lang="ru-RU" sz="2400" b="1" dirty="0" smtClean="0"/>
              <a:t> </a:t>
            </a:r>
            <a:r>
              <a:rPr lang="ru-RU" sz="2400" b="1" dirty="0" err="1" smtClean="0"/>
              <a:t>шығындар</a:t>
            </a:r>
            <a:r>
              <a:rPr lang="ru-RU" sz="2400" b="1" dirty="0" smtClean="0"/>
              <a:t> </a:t>
            </a:r>
            <a:r>
              <a:rPr lang="ru-RU" sz="2400" b="1" dirty="0" err="1" smtClean="0"/>
              <a:t>бөлінеді</a:t>
            </a:r>
            <a:r>
              <a:rPr lang="ru-RU" sz="2400" b="1" dirty="0" smtClean="0"/>
              <a:t>:</a:t>
            </a:r>
          </a:p>
          <a:p>
            <a:pPr marL="609600" indent="-609600" eaLnBrk="1" hangingPunct="1">
              <a:lnSpc>
                <a:spcPct val="90000"/>
              </a:lnSpc>
              <a:buFontTx/>
              <a:buNone/>
              <a:defRPr/>
            </a:pPr>
            <a:endParaRPr lang="ru-RU" sz="2800" dirty="0" smtClean="0"/>
          </a:p>
          <a:p>
            <a:pPr marL="609600" indent="-609600" eaLnBrk="1" hangingPunct="1">
              <a:lnSpc>
                <a:spcPct val="90000"/>
              </a:lnSpc>
              <a:buFontTx/>
              <a:buAutoNum type="arabicPeriod"/>
              <a:defRPr/>
            </a:pPr>
            <a:r>
              <a:rPr lang="ru-RU" sz="2400" dirty="0" err="1"/>
              <a:t>Т</a:t>
            </a:r>
            <a:r>
              <a:rPr lang="ru-RU" sz="2400" dirty="0" err="1" smtClean="0"/>
              <a:t>апсырыстады</a:t>
            </a:r>
            <a:r>
              <a:rPr lang="ru-RU" sz="2400" dirty="0" smtClean="0"/>
              <a:t> </a:t>
            </a:r>
            <a:r>
              <a:rPr lang="ru-RU" sz="2400" dirty="0" err="1" smtClean="0"/>
              <a:t>орналастыру</a:t>
            </a:r>
            <a:r>
              <a:rPr lang="ru-RU" sz="2400" dirty="0" smtClean="0"/>
              <a:t> </a:t>
            </a:r>
            <a:r>
              <a:rPr lang="ru-RU" sz="2400" dirty="0" err="1" smtClean="0"/>
              <a:t>бойынша</a:t>
            </a:r>
            <a:r>
              <a:rPr lang="ru-RU" sz="2400" dirty="0" smtClean="0"/>
              <a:t> </a:t>
            </a:r>
            <a:r>
              <a:rPr lang="ru-RU" sz="2400" dirty="0" err="1" smtClean="0"/>
              <a:t>шығындардың</a:t>
            </a:r>
            <a:r>
              <a:rPr lang="ru-RU" sz="2400" dirty="0" smtClean="0"/>
              <a:t> </a:t>
            </a:r>
            <a:r>
              <a:rPr lang="ru-RU" sz="2400" dirty="0" err="1" smtClean="0"/>
              <a:t>сомасы</a:t>
            </a:r>
            <a:r>
              <a:rPr lang="ru-RU" sz="2400" dirty="0" smtClean="0"/>
              <a:t>;</a:t>
            </a:r>
          </a:p>
          <a:p>
            <a:pPr marL="609600" indent="-609600" eaLnBrk="1" hangingPunct="1">
              <a:lnSpc>
                <a:spcPct val="90000"/>
              </a:lnSpc>
              <a:buFontTx/>
              <a:buAutoNum type="arabicPeriod" startAt="2"/>
              <a:defRPr/>
            </a:pPr>
            <a:r>
              <a:rPr lang="ru-RU" sz="2400" dirty="0" err="1" smtClean="0"/>
              <a:t>Қоймадағы</a:t>
            </a:r>
            <a:r>
              <a:rPr lang="ru-RU" sz="2400" dirty="0" smtClean="0"/>
              <a:t> </a:t>
            </a:r>
            <a:r>
              <a:rPr lang="ru-RU" sz="2400" dirty="0" err="1" smtClean="0"/>
              <a:t>тауарларды</a:t>
            </a:r>
            <a:r>
              <a:rPr lang="ru-RU" sz="2400" dirty="0" smtClean="0"/>
              <a:t> </a:t>
            </a:r>
            <a:r>
              <a:rPr lang="ru-RU" sz="2400" dirty="0" err="1" smtClean="0"/>
              <a:t>сақтау</a:t>
            </a:r>
            <a:r>
              <a:rPr lang="ru-RU" sz="2400" dirty="0" smtClean="0"/>
              <a:t> </a:t>
            </a:r>
            <a:r>
              <a:rPr lang="ru-RU" sz="2400" dirty="0" err="1" smtClean="0"/>
              <a:t>бойынша</a:t>
            </a:r>
            <a:r>
              <a:rPr lang="ru-RU" sz="2400" dirty="0" smtClean="0"/>
              <a:t> </a:t>
            </a:r>
            <a:r>
              <a:rPr lang="ru-RU" sz="2400" dirty="0" err="1" smtClean="0"/>
              <a:t>шығындардың</a:t>
            </a:r>
            <a:r>
              <a:rPr lang="ru-RU" sz="2400" dirty="0" smtClean="0"/>
              <a:t> </a:t>
            </a:r>
            <a:r>
              <a:rPr lang="ru-RU" sz="2400" dirty="0" err="1" smtClean="0"/>
              <a:t>сомасы</a:t>
            </a:r>
            <a:r>
              <a:rPr lang="ru-RU" sz="2400" dirty="0" smtClean="0"/>
              <a:t>.</a:t>
            </a:r>
          </a:p>
          <a:p>
            <a:pPr marL="0" indent="0" eaLnBrk="1" hangingPunct="1">
              <a:lnSpc>
                <a:spcPct val="90000"/>
              </a:lnSpc>
              <a:buFontTx/>
              <a:buNone/>
              <a:defRPr/>
            </a:pPr>
            <a:endParaRPr lang="ru-RU" sz="2400" dirty="0" smtClean="0"/>
          </a:p>
          <a:p>
            <a:pPr marL="609600" indent="-609600" algn="ctr" eaLnBrk="1" hangingPunct="1">
              <a:lnSpc>
                <a:spcPct val="90000"/>
              </a:lnSpc>
              <a:buFontTx/>
              <a:buNone/>
              <a:defRPr/>
            </a:pPr>
            <a:r>
              <a:rPr lang="ru-RU" sz="2000" dirty="0" err="1" smtClean="0"/>
              <a:t>Бір</a:t>
            </a:r>
            <a:r>
              <a:rPr lang="ru-RU" sz="2000" dirty="0" smtClean="0"/>
              <a:t> </a:t>
            </a:r>
            <a:r>
              <a:rPr lang="ru-RU" sz="2000" dirty="0" err="1" smtClean="0"/>
              <a:t>тапсырысты</a:t>
            </a:r>
            <a:r>
              <a:rPr lang="ru-RU" sz="2000" dirty="0" smtClean="0"/>
              <a:t> </a:t>
            </a:r>
            <a:r>
              <a:rPr lang="ru-RU" sz="2000" dirty="0" err="1" smtClean="0"/>
              <a:t>орындау</a:t>
            </a:r>
            <a:r>
              <a:rPr lang="ru-RU" sz="2000" dirty="0" smtClean="0"/>
              <a:t> </a:t>
            </a:r>
            <a:r>
              <a:rPr lang="ru-RU" sz="2000" dirty="0" err="1" smtClean="0"/>
              <a:t>және</a:t>
            </a:r>
            <a:r>
              <a:rPr lang="ru-RU" sz="2000" dirty="0" smtClean="0"/>
              <a:t> </a:t>
            </a:r>
            <a:r>
              <a:rPr lang="ru-RU" sz="2000" dirty="0" err="1" smtClean="0"/>
              <a:t>орналастыру</a:t>
            </a:r>
            <a:r>
              <a:rPr lang="ru-RU" sz="2000" dirty="0" smtClean="0"/>
              <a:t> </a:t>
            </a:r>
            <a:r>
              <a:rPr lang="ru-RU" sz="2000" dirty="0" err="1" smtClean="0"/>
              <a:t>бойынша</a:t>
            </a:r>
            <a:r>
              <a:rPr lang="ru-RU" sz="2000" dirty="0" smtClean="0"/>
              <a:t> </a:t>
            </a:r>
            <a:r>
              <a:rPr lang="ru-RU" sz="2000" dirty="0" err="1" smtClean="0"/>
              <a:t>шығындарды</a:t>
            </a:r>
            <a:r>
              <a:rPr lang="ru-RU" sz="2000" dirty="0" smtClean="0"/>
              <a:t> </a:t>
            </a:r>
            <a:r>
              <a:rPr lang="en-US" sz="2000" dirty="0" smtClean="0"/>
              <a:t> CONST</a:t>
            </a:r>
            <a:r>
              <a:rPr lang="ru-RU" sz="2000" dirty="0" smtClean="0"/>
              <a:t> </a:t>
            </a:r>
            <a:r>
              <a:rPr lang="en-US" sz="2000" dirty="0" smtClean="0"/>
              <a:t>(</a:t>
            </a:r>
            <a:r>
              <a:rPr lang="en-US" sz="2000" b="1" dirty="0" smtClean="0"/>
              <a:t>F</a:t>
            </a:r>
            <a:r>
              <a:rPr lang="en-US" sz="2000" dirty="0" smtClean="0"/>
              <a:t>)</a:t>
            </a:r>
            <a:r>
              <a:rPr lang="kk-KZ" sz="2000" dirty="0" smtClean="0"/>
              <a:t> деп қабылдайды</a:t>
            </a:r>
            <a:r>
              <a:rPr lang="ru-RU" sz="2000" dirty="0" smtClean="0"/>
              <a:t>, </a:t>
            </a:r>
          </a:p>
          <a:p>
            <a:pPr marL="609600" indent="-609600" algn="ctr" eaLnBrk="1" hangingPunct="1">
              <a:lnSpc>
                <a:spcPct val="90000"/>
              </a:lnSpc>
              <a:buFontTx/>
              <a:buNone/>
              <a:defRPr/>
            </a:pPr>
            <a:r>
              <a:rPr lang="ru-RU" sz="2000" dirty="0" err="1" smtClean="0"/>
              <a:t>Онда</a:t>
            </a:r>
            <a:r>
              <a:rPr lang="ru-RU" sz="2000" dirty="0" smtClean="0"/>
              <a:t> </a:t>
            </a:r>
            <a:r>
              <a:rPr lang="ru-RU" sz="2000" dirty="0" err="1" smtClean="0"/>
              <a:t>формуланы</a:t>
            </a:r>
            <a:r>
              <a:rPr lang="ru-RU" sz="2000" dirty="0" smtClean="0"/>
              <a:t> </a:t>
            </a:r>
            <a:r>
              <a:rPr lang="ru-RU" sz="2000" dirty="0" err="1" smtClean="0"/>
              <a:t>қолданамыз</a:t>
            </a:r>
            <a:r>
              <a:rPr lang="ru-RU" sz="2000" dirty="0" smtClean="0"/>
              <a:t>:</a:t>
            </a:r>
          </a:p>
          <a:p>
            <a:pPr marL="609600" indent="-609600" algn="ctr" eaLnBrk="1" hangingPunct="1">
              <a:lnSpc>
                <a:spcPct val="90000"/>
              </a:lnSpc>
              <a:buFontTx/>
              <a:buNone/>
              <a:defRPr/>
            </a:pPr>
            <a:endParaRPr lang="ru-RU" sz="2400" dirty="0" smtClean="0"/>
          </a:p>
          <a:p>
            <a:pPr marL="609600" indent="-609600" algn="ctr" eaLnBrk="1" hangingPunct="1">
              <a:lnSpc>
                <a:spcPct val="90000"/>
              </a:lnSpc>
              <a:buFontTx/>
              <a:buNone/>
              <a:defRPr/>
            </a:pPr>
            <a:r>
              <a:rPr lang="ru-RU" sz="2000" dirty="0" smtClean="0"/>
              <a:t>   </a:t>
            </a:r>
            <a:r>
              <a:rPr lang="en-US" sz="2800" b="1" dirty="0" smtClean="0"/>
              <a:t>TOC  =  F </a:t>
            </a:r>
            <a:r>
              <a:rPr lang="ru-RU" sz="2800" b="1" dirty="0" smtClean="0"/>
              <a:t>х </a:t>
            </a:r>
            <a:r>
              <a:rPr lang="en-US" sz="2800" b="1" dirty="0" smtClean="0"/>
              <a:t>N</a:t>
            </a:r>
            <a:r>
              <a:rPr lang="ru-RU" sz="2800" dirty="0" smtClean="0"/>
              <a:t>,</a:t>
            </a:r>
            <a:r>
              <a:rPr lang="ru-RU" sz="2000" dirty="0" smtClean="0"/>
              <a:t> </a:t>
            </a:r>
          </a:p>
          <a:p>
            <a:pPr marL="609600" indent="-609600" algn="ctr" eaLnBrk="1" hangingPunct="1">
              <a:lnSpc>
                <a:spcPct val="90000"/>
              </a:lnSpc>
              <a:buFontTx/>
              <a:buNone/>
              <a:defRPr/>
            </a:pPr>
            <a:endParaRPr lang="ru-RU" sz="2000" dirty="0" smtClean="0"/>
          </a:p>
          <a:p>
            <a:pPr marL="609600" indent="-609600" eaLnBrk="1" hangingPunct="1">
              <a:lnSpc>
                <a:spcPct val="90000"/>
              </a:lnSpc>
              <a:buFontTx/>
              <a:buNone/>
              <a:defRPr/>
            </a:pPr>
            <a:r>
              <a:rPr lang="kk-KZ" sz="2000" dirty="0" smtClean="0"/>
              <a:t>мұнда</a:t>
            </a:r>
            <a:endParaRPr lang="ru-RU" sz="2000" dirty="0" smtClean="0"/>
          </a:p>
          <a:p>
            <a:pPr marL="609600" indent="-609600" eaLnBrk="1" hangingPunct="1">
              <a:lnSpc>
                <a:spcPct val="90000"/>
              </a:lnSpc>
              <a:buFontTx/>
              <a:buNone/>
              <a:defRPr/>
            </a:pPr>
            <a:r>
              <a:rPr lang="ru-RU" sz="2000" dirty="0" smtClean="0"/>
              <a:t>       </a:t>
            </a:r>
            <a:r>
              <a:rPr lang="ru-RU" sz="2000" b="1" dirty="0" smtClean="0"/>
              <a:t>ТОС</a:t>
            </a:r>
            <a:r>
              <a:rPr lang="ru-RU" sz="2000" dirty="0" smtClean="0"/>
              <a:t>  -  1 </a:t>
            </a:r>
            <a:r>
              <a:rPr lang="ru-RU" sz="2000" dirty="0" err="1" smtClean="0"/>
              <a:t>жылда</a:t>
            </a:r>
            <a:r>
              <a:rPr lang="ru-RU" sz="2000" dirty="0" smtClean="0"/>
              <a:t> </a:t>
            </a:r>
            <a:r>
              <a:rPr lang="ru-RU" sz="2000" dirty="0" err="1" smtClean="0"/>
              <a:t>орындалатын</a:t>
            </a:r>
            <a:r>
              <a:rPr lang="ru-RU" sz="2000" dirty="0" smtClean="0"/>
              <a:t> </a:t>
            </a:r>
            <a:r>
              <a:rPr lang="ru-RU" sz="2000" dirty="0" err="1" smtClean="0"/>
              <a:t>тапсырыстар</a:t>
            </a:r>
            <a:r>
              <a:rPr lang="ru-RU" sz="2000" dirty="0" smtClean="0"/>
              <a:t> </a:t>
            </a:r>
            <a:r>
              <a:rPr lang="ru-RU" sz="2000" dirty="0" err="1" smtClean="0"/>
              <a:t>бойынша</a:t>
            </a:r>
            <a:r>
              <a:rPr lang="ru-RU" sz="2000" dirty="0" smtClean="0"/>
              <a:t> </a:t>
            </a:r>
            <a:r>
              <a:rPr lang="ru-RU" sz="2000" dirty="0" err="1" smtClean="0"/>
              <a:t>жалпы</a:t>
            </a:r>
            <a:r>
              <a:rPr lang="ru-RU" sz="2000" dirty="0" smtClean="0"/>
              <a:t> </a:t>
            </a:r>
            <a:r>
              <a:rPr lang="ru-RU" sz="2000" dirty="0" err="1" smtClean="0"/>
              <a:t>шығындар</a:t>
            </a:r>
            <a:r>
              <a:rPr lang="ru-RU" sz="2000" dirty="0" smtClean="0"/>
              <a:t>(</a:t>
            </a:r>
            <a:r>
              <a:rPr lang="en-US" sz="2000" dirty="0" smtClean="0"/>
              <a:t>Total Ordering Cost)</a:t>
            </a:r>
            <a:r>
              <a:rPr lang="ru-RU" sz="2000" dirty="0" smtClean="0"/>
              <a:t>; </a:t>
            </a:r>
            <a:endParaRPr lang="en-US" sz="2000" dirty="0" smtClean="0"/>
          </a:p>
          <a:p>
            <a:pPr marL="609600" indent="-609600" eaLnBrk="1" hangingPunct="1">
              <a:lnSpc>
                <a:spcPct val="90000"/>
              </a:lnSpc>
              <a:buFontTx/>
              <a:buNone/>
              <a:defRPr/>
            </a:pPr>
            <a:r>
              <a:rPr lang="ru-RU" sz="2000" dirty="0" smtClean="0"/>
              <a:t>       </a:t>
            </a:r>
            <a:r>
              <a:rPr lang="en-US" sz="2000" b="1" dirty="0" smtClean="0"/>
              <a:t>N</a:t>
            </a:r>
            <a:r>
              <a:rPr lang="ru-RU" sz="2000" dirty="0" smtClean="0"/>
              <a:t> –</a:t>
            </a:r>
            <a:r>
              <a:rPr lang="ru-RU" sz="2000" dirty="0" err="1" smtClean="0"/>
              <a:t>жылдағы</a:t>
            </a:r>
            <a:r>
              <a:rPr lang="ru-RU" sz="2000" dirty="0" smtClean="0"/>
              <a:t> </a:t>
            </a:r>
            <a:r>
              <a:rPr lang="ru-RU" sz="2000" dirty="0" err="1" smtClean="0"/>
              <a:t>тапсырыстар</a:t>
            </a:r>
            <a:r>
              <a:rPr lang="ru-RU" sz="2000" dirty="0" smtClean="0"/>
              <a:t> саны.</a:t>
            </a:r>
          </a:p>
          <a:p>
            <a:pPr marL="609600" indent="-609600" eaLnBrk="1" hangingPunct="1">
              <a:lnSpc>
                <a:spcPct val="90000"/>
              </a:lnSpc>
              <a:buFontTx/>
              <a:buNone/>
              <a:defRPr/>
            </a:pPr>
            <a:endParaRPr lang="ru-RU" sz="2800" dirty="0" smtClean="0"/>
          </a:p>
          <a:p>
            <a:pPr marL="609600" indent="-609600" eaLnBrk="1" hangingPunct="1">
              <a:lnSpc>
                <a:spcPct val="90000"/>
              </a:lnSpc>
              <a:buFontTx/>
              <a:buNone/>
              <a:defRPr/>
            </a:pPr>
            <a:endParaRPr lang="ru-RU"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body" idx="1"/>
          </p:nvPr>
        </p:nvSpPr>
        <p:spPr>
          <a:xfrm>
            <a:off x="395288" y="331788"/>
            <a:ext cx="8374062" cy="6192837"/>
          </a:xfrm>
          <a:noFill/>
        </p:spPr>
        <p:txBody>
          <a:bodyPr/>
          <a:lstStyle/>
          <a:p>
            <a:pPr eaLnBrk="1" hangingPunct="1">
              <a:lnSpc>
                <a:spcPct val="90000"/>
              </a:lnSpc>
              <a:buFontTx/>
              <a:buNone/>
            </a:pPr>
            <a:r>
              <a:rPr lang="ru-RU" sz="2000" b="1" smtClean="0"/>
              <a:t>Сақтау бойынша шығындар </a:t>
            </a:r>
            <a:r>
              <a:rPr lang="ru-RU" sz="2000" smtClean="0"/>
              <a:t>орташа қорлардың мөлшеріне тура пропорционал өседі.</a:t>
            </a:r>
          </a:p>
          <a:p>
            <a:pPr eaLnBrk="1" hangingPunct="1">
              <a:lnSpc>
                <a:spcPct val="90000"/>
              </a:lnSpc>
              <a:buFontTx/>
              <a:buNone/>
            </a:pPr>
            <a:r>
              <a:rPr lang="ru-RU" sz="2000" smtClean="0"/>
              <a:t>     </a:t>
            </a:r>
          </a:p>
          <a:p>
            <a:pPr eaLnBrk="1" hangingPunct="1">
              <a:lnSpc>
                <a:spcPct val="90000"/>
              </a:lnSpc>
              <a:buFontTx/>
              <a:buNone/>
            </a:pPr>
            <a:r>
              <a:rPr lang="ru-RU" sz="2000" b="1" smtClean="0"/>
              <a:t>Шығындардың колемі</a:t>
            </a:r>
            <a:r>
              <a:rPr lang="ru-RU" sz="2000" smtClean="0"/>
              <a:t> олардың ұлғаю жиілігіне тәуелді.</a:t>
            </a:r>
          </a:p>
          <a:p>
            <a:pPr eaLnBrk="1" hangingPunct="1">
              <a:lnSpc>
                <a:spcPct val="90000"/>
              </a:lnSpc>
              <a:buFontTx/>
              <a:buNone/>
            </a:pPr>
            <a:r>
              <a:rPr lang="ru-RU" sz="2000" smtClean="0"/>
              <a:t>     </a:t>
            </a:r>
          </a:p>
          <a:p>
            <a:pPr eaLnBrk="1" hangingPunct="1">
              <a:lnSpc>
                <a:spcPct val="90000"/>
              </a:lnSpc>
              <a:buFontTx/>
              <a:buNone/>
            </a:pPr>
            <a:r>
              <a:rPr lang="kk-KZ" sz="2000" smtClean="0"/>
              <a:t>Егер қорлар 1 жылдың ішінде бір мөлшерде шығындалса, және сонымен қатар, сақтандыру қорлары болмаса, онда:</a:t>
            </a:r>
            <a:endParaRPr lang="ru-RU" sz="2000" smtClean="0"/>
          </a:p>
          <a:p>
            <a:pPr algn="ctr" eaLnBrk="1" hangingPunct="1">
              <a:lnSpc>
                <a:spcPct val="90000"/>
              </a:lnSpc>
              <a:buFontTx/>
              <a:buNone/>
            </a:pPr>
            <a:r>
              <a:rPr lang="ru-RU" sz="2800" b="1" smtClean="0"/>
              <a:t>Орташа қор А = </a:t>
            </a:r>
            <a:r>
              <a:rPr lang="en-US" sz="2800" b="1" smtClean="0"/>
              <a:t>(S/N)/</a:t>
            </a:r>
            <a:r>
              <a:rPr lang="ru-RU" sz="2800" b="1" smtClean="0"/>
              <a:t>2;   </a:t>
            </a:r>
          </a:p>
          <a:p>
            <a:pPr algn="ctr" eaLnBrk="1" hangingPunct="1">
              <a:lnSpc>
                <a:spcPct val="90000"/>
              </a:lnSpc>
              <a:buFontTx/>
              <a:buNone/>
            </a:pPr>
            <a:r>
              <a:rPr lang="ru-RU" sz="2800" b="1" smtClean="0"/>
              <a:t> </a:t>
            </a:r>
            <a:r>
              <a:rPr lang="en-US" sz="2800" b="1" smtClean="0"/>
              <a:t>S/N = Q</a:t>
            </a:r>
            <a:r>
              <a:rPr lang="ru-RU" sz="2800" b="1" smtClean="0"/>
              <a:t>,</a:t>
            </a:r>
          </a:p>
          <a:p>
            <a:pPr algn="ctr" eaLnBrk="1" hangingPunct="1">
              <a:lnSpc>
                <a:spcPct val="90000"/>
              </a:lnSpc>
              <a:buFontTx/>
              <a:buNone/>
            </a:pPr>
            <a:endParaRPr lang="ru-RU" sz="2000" b="1" smtClean="0"/>
          </a:p>
          <a:p>
            <a:pPr eaLnBrk="1" hangingPunct="1">
              <a:lnSpc>
                <a:spcPct val="90000"/>
              </a:lnSpc>
              <a:buFontTx/>
              <a:buNone/>
            </a:pPr>
            <a:r>
              <a:rPr lang="kk-KZ" sz="2000" smtClean="0"/>
              <a:t>мұндағы</a:t>
            </a:r>
            <a:endParaRPr lang="ru-RU" sz="2000" smtClean="0"/>
          </a:p>
          <a:p>
            <a:pPr algn="ctr" eaLnBrk="1" hangingPunct="1">
              <a:lnSpc>
                <a:spcPct val="90000"/>
              </a:lnSpc>
              <a:buFontTx/>
              <a:buNone/>
            </a:pPr>
            <a:endParaRPr lang="en-US" sz="1800" smtClean="0"/>
          </a:p>
          <a:p>
            <a:pPr eaLnBrk="1" hangingPunct="1">
              <a:lnSpc>
                <a:spcPct val="90000"/>
              </a:lnSpc>
              <a:buFontTx/>
              <a:buNone/>
            </a:pPr>
            <a:r>
              <a:rPr lang="en-US" sz="2000" smtClean="0"/>
              <a:t>    </a:t>
            </a:r>
            <a:r>
              <a:rPr lang="ru-RU" sz="2000" smtClean="0"/>
              <a:t> </a:t>
            </a:r>
            <a:r>
              <a:rPr lang="en-US" sz="2000" b="1" smtClean="0"/>
              <a:t>S</a:t>
            </a:r>
            <a:r>
              <a:rPr lang="en-US" sz="2000" smtClean="0"/>
              <a:t> </a:t>
            </a:r>
            <a:r>
              <a:rPr lang="ru-RU" sz="2000" smtClean="0"/>
              <a:t>–шикізатқа жылдық қажеттілік, бірлікпен.;</a:t>
            </a:r>
            <a:endParaRPr lang="en-US" sz="2000" smtClean="0"/>
          </a:p>
          <a:p>
            <a:pPr eaLnBrk="1" hangingPunct="1">
              <a:lnSpc>
                <a:spcPct val="90000"/>
              </a:lnSpc>
              <a:buFontTx/>
              <a:buNone/>
            </a:pPr>
            <a:r>
              <a:rPr lang="ru-RU" sz="2000" smtClean="0"/>
              <a:t>     </a:t>
            </a:r>
            <a:r>
              <a:rPr lang="en-US" sz="2000" b="1" smtClean="0"/>
              <a:t>N</a:t>
            </a:r>
            <a:r>
              <a:rPr lang="ru-RU" sz="2000" b="1" smtClean="0"/>
              <a:t> </a:t>
            </a:r>
            <a:r>
              <a:rPr lang="ru-RU" sz="2000" smtClean="0"/>
              <a:t>–жылына шик</a:t>
            </a:r>
            <a:r>
              <a:rPr lang="en-US" sz="2000" smtClean="0"/>
              <a:t>i</a:t>
            </a:r>
            <a:r>
              <a:rPr lang="ru-RU" sz="2000" smtClean="0"/>
              <a:t>заттың б</a:t>
            </a:r>
            <a:r>
              <a:rPr lang="en-US" sz="2000" smtClean="0"/>
              <a:t>i</a:t>
            </a:r>
            <a:r>
              <a:rPr lang="ru-RU" sz="2000" smtClean="0"/>
              <a:t>рдей партияларының саны;</a:t>
            </a:r>
            <a:r>
              <a:rPr lang="en-US" sz="2000" smtClean="0"/>
              <a:t> </a:t>
            </a:r>
            <a:endParaRPr lang="ru-RU" sz="2000" smtClean="0"/>
          </a:p>
          <a:p>
            <a:pPr eaLnBrk="1" hangingPunct="1">
              <a:lnSpc>
                <a:spcPct val="90000"/>
              </a:lnSpc>
              <a:buFontTx/>
              <a:buNone/>
            </a:pPr>
            <a:r>
              <a:rPr lang="ru-RU" sz="2000" smtClean="0"/>
              <a:t>     </a:t>
            </a:r>
            <a:r>
              <a:rPr lang="en-US" sz="2000" b="1" smtClean="0"/>
              <a:t>Q</a:t>
            </a:r>
            <a:r>
              <a:rPr lang="ru-RU" sz="2000" smtClean="0"/>
              <a:t> – бір тапсырыстың көлемі.</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419100"/>
            <a:ext cx="8229600" cy="922338"/>
          </a:xfrm>
        </p:spPr>
        <p:txBody>
          <a:bodyPr/>
          <a:lstStyle/>
          <a:p>
            <a:pPr eaLnBrk="1" hangingPunct="1"/>
            <a:r>
              <a:rPr lang="ru-RU" sz="2800" b="1" smtClean="0"/>
              <a:t>Мысал.</a:t>
            </a:r>
            <a:r>
              <a:rPr lang="ru-RU" sz="2000" smtClean="0"/>
              <a:t/>
            </a:r>
            <a:br>
              <a:rPr lang="ru-RU" sz="2000" smtClean="0"/>
            </a:br>
            <a:endParaRPr lang="ru-RU" sz="2000" smtClean="0"/>
          </a:p>
        </p:txBody>
      </p:sp>
      <p:sp>
        <p:nvSpPr>
          <p:cNvPr id="8195" name="Rectangle 4"/>
          <p:cNvSpPr>
            <a:spLocks noGrp="1" noChangeArrowheads="1"/>
          </p:cNvSpPr>
          <p:nvPr>
            <p:ph type="body" idx="1"/>
          </p:nvPr>
        </p:nvSpPr>
        <p:spPr>
          <a:xfrm>
            <a:off x="457200" y="1711325"/>
            <a:ext cx="8229600" cy="4525963"/>
          </a:xfrm>
          <a:noFill/>
        </p:spPr>
        <p:txBody>
          <a:bodyPr/>
          <a:lstStyle/>
          <a:p>
            <a:pPr algn="ctr" eaLnBrk="1" hangingPunct="1">
              <a:lnSpc>
                <a:spcPct val="90000"/>
              </a:lnSpc>
              <a:buFontTx/>
              <a:buNone/>
            </a:pPr>
            <a:r>
              <a:rPr lang="en-US" sz="2000" b="1" smtClean="0"/>
              <a:t>S </a:t>
            </a:r>
            <a:r>
              <a:rPr lang="ru-RU" sz="2000" b="1" smtClean="0"/>
              <a:t>= 120000 бірлің. жылына;  </a:t>
            </a:r>
          </a:p>
          <a:p>
            <a:pPr algn="ctr" eaLnBrk="1" hangingPunct="1">
              <a:lnSpc>
                <a:spcPct val="90000"/>
              </a:lnSpc>
              <a:buFontTx/>
              <a:buNone/>
            </a:pPr>
            <a:r>
              <a:rPr lang="en-US" sz="2000" b="1" smtClean="0"/>
              <a:t>N</a:t>
            </a:r>
            <a:r>
              <a:rPr lang="ru-RU" sz="2000" b="1" smtClean="0"/>
              <a:t> = 4;   </a:t>
            </a:r>
          </a:p>
          <a:p>
            <a:pPr algn="ctr" eaLnBrk="1" hangingPunct="1">
              <a:lnSpc>
                <a:spcPct val="90000"/>
              </a:lnSpc>
              <a:buFontTx/>
              <a:buNone/>
            </a:pPr>
            <a:r>
              <a:rPr lang="ru-RU" sz="2000" smtClean="0"/>
              <a:t>демек, </a:t>
            </a:r>
            <a:r>
              <a:rPr lang="en-US" sz="2000" b="1" smtClean="0"/>
              <a:t>Q </a:t>
            </a:r>
            <a:r>
              <a:rPr lang="ru-RU" sz="2000" b="1" smtClean="0"/>
              <a:t>= 30000; А = 15000 ед.</a:t>
            </a:r>
          </a:p>
          <a:p>
            <a:pPr algn="ctr" eaLnBrk="1" hangingPunct="1">
              <a:lnSpc>
                <a:spcPct val="90000"/>
              </a:lnSpc>
              <a:buFontTx/>
              <a:buNone/>
            </a:pPr>
            <a:r>
              <a:rPr lang="ru-RU" sz="2000" smtClean="0"/>
              <a:t>бағамен</a:t>
            </a:r>
            <a:r>
              <a:rPr lang="ru-RU" sz="2000" b="1" smtClean="0"/>
              <a:t> Р = 2 дол. за ед.</a:t>
            </a:r>
          </a:p>
          <a:p>
            <a:pPr algn="ctr" eaLnBrk="1" hangingPunct="1">
              <a:lnSpc>
                <a:spcPct val="90000"/>
              </a:lnSpc>
              <a:buFontTx/>
              <a:buNone/>
            </a:pPr>
            <a:r>
              <a:rPr lang="ru-RU" sz="2000" smtClean="0"/>
              <a:t>қордың орташа бағасы </a:t>
            </a:r>
            <a:r>
              <a:rPr lang="ru-RU" sz="2000" b="1" smtClean="0"/>
              <a:t>РА =2*15000=30 000 дол.</a:t>
            </a:r>
          </a:p>
          <a:p>
            <a:pPr algn="ctr" eaLnBrk="1" hangingPunct="1">
              <a:lnSpc>
                <a:spcPct val="90000"/>
              </a:lnSpc>
              <a:buFontTx/>
              <a:buNone/>
            </a:pPr>
            <a:endParaRPr lang="ru-RU" sz="2000" smtClean="0"/>
          </a:p>
          <a:p>
            <a:pPr algn="ctr" eaLnBrk="1" hangingPunct="1">
              <a:lnSpc>
                <a:spcPct val="90000"/>
              </a:lnSpc>
              <a:buFontTx/>
              <a:buNone/>
            </a:pPr>
            <a:r>
              <a:rPr lang="ru-RU" sz="2000" smtClean="0"/>
              <a:t>Егер капиталдың бағасы қорларды қаржыландыруға қолданса, = 10%, онда</a:t>
            </a:r>
          </a:p>
          <a:p>
            <a:pPr algn="ctr" eaLnBrk="1" hangingPunct="1">
              <a:lnSpc>
                <a:spcPct val="90000"/>
              </a:lnSpc>
              <a:buFontTx/>
              <a:buNone/>
            </a:pPr>
            <a:r>
              <a:rPr lang="ru-RU" sz="2000" smtClean="0"/>
              <a:t>орташа қорларды қамтамасыз ету бойынша құрайды</a:t>
            </a:r>
          </a:p>
          <a:p>
            <a:pPr algn="ctr" eaLnBrk="1" hangingPunct="1">
              <a:lnSpc>
                <a:spcPct val="90000"/>
              </a:lnSpc>
              <a:buFontTx/>
              <a:buNone/>
            </a:pPr>
            <a:r>
              <a:rPr lang="ru-RU" sz="2000" b="1" smtClean="0"/>
              <a:t>3 000 дол.</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xfrm>
            <a:off x="457200" y="404813"/>
            <a:ext cx="8291513" cy="6337300"/>
          </a:xfrm>
        </p:spPr>
        <p:txBody>
          <a:bodyPr/>
          <a:lstStyle/>
          <a:p>
            <a:pPr algn="ctr" eaLnBrk="1" hangingPunct="1">
              <a:buFontTx/>
              <a:buNone/>
            </a:pPr>
            <a:r>
              <a:rPr lang="ru-RU" sz="2000" b="1" smtClean="0"/>
              <a:t>Сақтау бойынша басқа да шығындарды ескереміз</a:t>
            </a:r>
          </a:p>
          <a:p>
            <a:pPr algn="ctr" eaLnBrk="1" hangingPunct="1">
              <a:buFontTx/>
              <a:buNone/>
            </a:pPr>
            <a:r>
              <a:rPr lang="ru-RU" sz="2000" b="1" smtClean="0"/>
              <a:t> (дол-мен.):</a:t>
            </a:r>
          </a:p>
          <a:p>
            <a:pPr eaLnBrk="1" hangingPunct="1">
              <a:buFontTx/>
              <a:buNone/>
            </a:pPr>
            <a:endParaRPr lang="ru-RU" sz="2000" b="1" smtClean="0"/>
          </a:p>
          <a:p>
            <a:pPr eaLnBrk="1" hangingPunct="1"/>
            <a:r>
              <a:rPr lang="ru-RU" sz="2000" smtClean="0"/>
              <a:t>ғимаратты жалдау, күзет,</a:t>
            </a:r>
          </a:p>
          <a:p>
            <a:pPr eaLnBrk="1" hangingPunct="1">
              <a:buFontTx/>
              <a:buNone/>
            </a:pPr>
            <a:r>
              <a:rPr lang="ru-RU" sz="2000" smtClean="0"/>
              <a:t>коммуналды төлемдер,</a:t>
            </a:r>
          </a:p>
          <a:p>
            <a:pPr eaLnBrk="1" hangingPunct="1">
              <a:buFontTx/>
              <a:buNone/>
            </a:pPr>
            <a:r>
              <a:rPr lang="ru-RU" sz="2000" smtClean="0"/>
              <a:t>         салықтар                                      - 2000 </a:t>
            </a:r>
          </a:p>
          <a:p>
            <a:pPr eaLnBrk="1" hangingPunct="1">
              <a:buFontTx/>
              <a:buNone/>
            </a:pPr>
            <a:r>
              <a:rPr lang="ru-RU" sz="2000" smtClean="0"/>
              <a:t>    </a:t>
            </a:r>
          </a:p>
          <a:p>
            <a:pPr eaLnBrk="1" hangingPunct="1"/>
            <a:r>
              <a:rPr lang="ru-RU" sz="2000" smtClean="0"/>
              <a:t>     сақтандыру                                  - 500</a:t>
            </a:r>
          </a:p>
          <a:p>
            <a:pPr eaLnBrk="1" hangingPunct="1"/>
            <a:endParaRPr lang="ru-RU" sz="2000" smtClean="0"/>
          </a:p>
          <a:p>
            <a:pPr eaLnBrk="1" hangingPunct="1"/>
            <a:r>
              <a:rPr lang="ru-RU" sz="2000" smtClean="0"/>
              <a:t>     бағалау бойынша жоғалтулар       - 1000</a:t>
            </a:r>
          </a:p>
          <a:p>
            <a:pPr eaLnBrk="1" hangingPunct="1"/>
            <a:endParaRPr lang="ru-RU" sz="2000" smtClean="0"/>
          </a:p>
          <a:p>
            <a:pPr algn="ctr" eaLnBrk="1" hangingPunct="1">
              <a:buFontTx/>
              <a:buNone/>
            </a:pPr>
            <a:r>
              <a:rPr lang="ru-RU" sz="2000" b="1" smtClean="0"/>
              <a:t>Сақтау бойынша барлық шығындар құрайды:</a:t>
            </a:r>
          </a:p>
          <a:p>
            <a:pPr algn="ctr" eaLnBrk="1" hangingPunct="1">
              <a:buFontTx/>
              <a:buNone/>
            </a:pPr>
            <a:endParaRPr lang="ru-RU" sz="2000" b="1" smtClean="0"/>
          </a:p>
          <a:p>
            <a:pPr algn="ctr" eaLnBrk="1" hangingPunct="1">
              <a:buFontTx/>
              <a:buNone/>
            </a:pPr>
            <a:r>
              <a:rPr lang="ru-RU" sz="2000" smtClean="0"/>
              <a:t>  3000 + 2000+ 500 + 1000 = </a:t>
            </a:r>
            <a:r>
              <a:rPr lang="ru-RU" sz="2000" b="1" smtClean="0"/>
              <a:t>6500 дол.</a:t>
            </a:r>
            <a:r>
              <a:rPr lang="ru-RU" sz="2000" smtClean="0"/>
              <a:t> </a:t>
            </a:r>
          </a:p>
          <a:p>
            <a:pPr algn="ctr" eaLnBrk="1" hangingPunct="1">
              <a:buFontTx/>
              <a:buNone/>
            </a:pPr>
            <a:r>
              <a:rPr lang="ru-RU" sz="2000" smtClean="0"/>
              <a:t> немесе</a:t>
            </a:r>
          </a:p>
          <a:p>
            <a:pPr algn="ctr" eaLnBrk="1" hangingPunct="1">
              <a:buFontTx/>
              <a:buNone/>
            </a:pPr>
            <a:r>
              <a:rPr lang="ru-RU" sz="2000" smtClean="0"/>
              <a:t>   </a:t>
            </a:r>
            <a:r>
              <a:rPr lang="ru-RU" sz="2000" b="1" smtClean="0"/>
              <a:t>21,7% (6 500/30 000=0,217)</a:t>
            </a:r>
            <a:r>
              <a:rPr lang="ru-RU" sz="2000" smtClean="0"/>
              <a:t> орта жылдық шығындардың құнынан.</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a:xfrm>
            <a:off x="468313" y="260350"/>
            <a:ext cx="8218487" cy="6240463"/>
          </a:xfrm>
        </p:spPr>
        <p:txBody>
          <a:bodyPr/>
          <a:lstStyle/>
          <a:p>
            <a:pPr algn="ctr" eaLnBrk="1" hangingPunct="1">
              <a:buFontTx/>
              <a:buNone/>
            </a:pPr>
            <a:r>
              <a:rPr lang="ru-RU" sz="2400" smtClean="0"/>
              <a:t>Қорларды сақтау бойынша шығындарды </a:t>
            </a:r>
            <a:r>
              <a:rPr lang="ru-RU" sz="2400" b="1" smtClean="0"/>
              <a:t>С </a:t>
            </a:r>
            <a:r>
              <a:rPr lang="ru-RU" sz="2400" smtClean="0"/>
              <a:t>арқылы белгілейміз  және жылдық қорларды сақтау бойынша шығындардың формуласын жазамыз:</a:t>
            </a:r>
          </a:p>
          <a:p>
            <a:pPr eaLnBrk="1" hangingPunct="1">
              <a:buFontTx/>
              <a:buNone/>
            </a:pPr>
            <a:r>
              <a:rPr lang="ru-RU" smtClean="0"/>
              <a:t>   </a:t>
            </a:r>
          </a:p>
          <a:p>
            <a:pPr algn="ctr" eaLnBrk="1" hangingPunct="1">
              <a:buFontTx/>
              <a:buNone/>
            </a:pPr>
            <a:r>
              <a:rPr lang="ru-RU" smtClean="0"/>
              <a:t> </a:t>
            </a:r>
            <a:r>
              <a:rPr lang="ru-RU" b="1" smtClean="0"/>
              <a:t>ТСС </a:t>
            </a:r>
            <a:r>
              <a:rPr lang="ru-RU" sz="2000" smtClean="0"/>
              <a:t>(</a:t>
            </a:r>
            <a:r>
              <a:rPr lang="en-US" sz="2000" smtClean="0"/>
              <a:t>Total Carrying Cost)</a:t>
            </a:r>
            <a:r>
              <a:rPr lang="en-US" smtClean="0"/>
              <a:t> </a:t>
            </a:r>
            <a:r>
              <a:rPr lang="ru-RU" b="1" smtClean="0"/>
              <a:t>= С х Р х А</a:t>
            </a:r>
          </a:p>
          <a:p>
            <a:pPr algn="ctr" eaLnBrk="1" hangingPunct="1">
              <a:buFontTx/>
              <a:buNone/>
            </a:pPr>
            <a:r>
              <a:rPr lang="ru-RU" b="1" smtClean="0"/>
              <a:t>ТСС = 0,217х2х15000=6 500 дол.</a:t>
            </a:r>
          </a:p>
          <a:p>
            <a:pPr algn="ctr" eaLnBrk="1" hangingPunct="1">
              <a:buFontTx/>
              <a:buNone/>
            </a:pPr>
            <a:r>
              <a:rPr lang="ru-RU" smtClean="0"/>
              <a:t>    </a:t>
            </a:r>
            <a:endParaRPr lang="en-US" smtClean="0"/>
          </a:p>
          <a:p>
            <a:pPr algn="ctr" eaLnBrk="1" hangingPunct="1">
              <a:buFontTx/>
              <a:buNone/>
            </a:pPr>
            <a:r>
              <a:rPr lang="en-US" smtClean="0"/>
              <a:t> </a:t>
            </a:r>
            <a:r>
              <a:rPr lang="ru-RU" sz="2400" smtClean="0"/>
              <a:t>Формуланы қайта жазамыз  </a:t>
            </a:r>
            <a:r>
              <a:rPr lang="ru-RU" sz="2800" b="1" smtClean="0"/>
              <a:t>ТОС = </a:t>
            </a:r>
            <a:r>
              <a:rPr lang="en-US" sz="2800" b="1" smtClean="0"/>
              <a:t>F </a:t>
            </a:r>
            <a:r>
              <a:rPr lang="ru-RU" sz="2800" b="1" smtClean="0"/>
              <a:t>х </a:t>
            </a:r>
            <a:r>
              <a:rPr lang="en-US" sz="2800" b="1" smtClean="0"/>
              <a:t>N</a:t>
            </a:r>
            <a:r>
              <a:rPr lang="ru-RU" sz="2800" smtClean="0"/>
              <a:t>,</a:t>
            </a:r>
            <a:r>
              <a:rPr lang="en-US" sz="2400" smtClean="0"/>
              <a:t> </a:t>
            </a:r>
            <a:endParaRPr lang="ru-RU" sz="2400" smtClean="0"/>
          </a:p>
          <a:p>
            <a:pPr algn="ctr" eaLnBrk="1" hangingPunct="1">
              <a:buFontTx/>
              <a:buNone/>
            </a:pPr>
            <a:r>
              <a:rPr lang="ru-RU" sz="2400" smtClean="0"/>
              <a:t> формуладан </a:t>
            </a:r>
            <a:r>
              <a:rPr lang="ru-RU" sz="2800" b="1" smtClean="0"/>
              <a:t>А = </a:t>
            </a:r>
            <a:r>
              <a:rPr lang="en-US" sz="2800" b="1" smtClean="0"/>
              <a:t>(S/N)/2</a:t>
            </a:r>
            <a:r>
              <a:rPr lang="en-US" sz="2400" smtClean="0"/>
              <a:t> </a:t>
            </a:r>
            <a:r>
              <a:rPr lang="kk-KZ" sz="2400" smtClean="0"/>
              <a:t> шығады</a:t>
            </a:r>
          </a:p>
          <a:p>
            <a:pPr algn="ctr" eaLnBrk="1" hangingPunct="1">
              <a:buFontTx/>
              <a:buNone/>
            </a:pPr>
            <a:r>
              <a:rPr lang="en-US" sz="2800" b="1" smtClean="0"/>
              <a:t>N = S/2A</a:t>
            </a:r>
            <a:r>
              <a:rPr lang="ru-RU" sz="2400" smtClean="0"/>
              <a:t>, сонда</a:t>
            </a:r>
          </a:p>
          <a:p>
            <a:pPr algn="ctr" eaLnBrk="1" hangingPunct="1">
              <a:buFontTx/>
              <a:buNone/>
            </a:pPr>
            <a:endParaRPr lang="ru-RU" sz="2400" smtClean="0"/>
          </a:p>
          <a:p>
            <a:pPr algn="ctr" eaLnBrk="1" hangingPunct="1">
              <a:buFontTx/>
              <a:buNone/>
            </a:pPr>
            <a:r>
              <a:rPr lang="ru-RU" sz="2400" smtClean="0"/>
              <a:t>  </a:t>
            </a:r>
            <a:r>
              <a:rPr lang="ru-RU" b="1" smtClean="0"/>
              <a:t>ТОС = </a:t>
            </a:r>
            <a:r>
              <a:rPr lang="en-US" b="1" smtClean="0"/>
              <a:t>F </a:t>
            </a:r>
            <a:r>
              <a:rPr lang="ru-RU" b="1" smtClean="0"/>
              <a:t>х</a:t>
            </a:r>
            <a:r>
              <a:rPr lang="en-US" b="1" smtClean="0"/>
              <a:t> (S/2A)</a:t>
            </a:r>
            <a:endParaRPr lang="ru-RU" b="1" smtClean="0"/>
          </a:p>
          <a:p>
            <a:pPr eaLnBrk="1" hangingPunct="1">
              <a:buFontTx/>
              <a:buNone/>
            </a:pPr>
            <a:r>
              <a:rPr lang="ru-RU" smtClean="0"/>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485775"/>
            <a:ext cx="8229600" cy="1143000"/>
          </a:xfrm>
        </p:spPr>
        <p:txBody>
          <a:bodyPr/>
          <a:lstStyle/>
          <a:p>
            <a:pPr eaLnBrk="1" hangingPunct="1"/>
            <a:r>
              <a:rPr lang="ru-RU" sz="3200" b="1" smtClean="0"/>
              <a:t>Қорларды қолдау бойынша жалпы шығындар (</a:t>
            </a:r>
            <a:r>
              <a:rPr lang="en-US" sz="3200" b="1" smtClean="0"/>
              <a:t>Total inventory Costs)</a:t>
            </a:r>
            <a:r>
              <a:rPr lang="ru-RU" sz="3200" b="1" smtClean="0"/>
              <a:t>:</a:t>
            </a:r>
          </a:p>
        </p:txBody>
      </p:sp>
      <p:sp>
        <p:nvSpPr>
          <p:cNvPr id="11267" name="Rectangle 3"/>
          <p:cNvSpPr>
            <a:spLocks noGrp="1" noChangeArrowheads="1"/>
          </p:cNvSpPr>
          <p:nvPr>
            <p:ph type="body" idx="1"/>
          </p:nvPr>
        </p:nvSpPr>
        <p:spPr>
          <a:xfrm>
            <a:off x="457200" y="2276475"/>
            <a:ext cx="8229600" cy="3024188"/>
          </a:xfrm>
        </p:spPr>
        <p:txBody>
          <a:bodyPr/>
          <a:lstStyle/>
          <a:p>
            <a:pPr eaLnBrk="1" hangingPunct="1">
              <a:lnSpc>
                <a:spcPct val="80000"/>
              </a:lnSpc>
              <a:buFontTx/>
              <a:buNone/>
            </a:pPr>
            <a:endParaRPr lang="en-US" sz="2400" smtClean="0"/>
          </a:p>
          <a:p>
            <a:pPr eaLnBrk="1" hangingPunct="1">
              <a:lnSpc>
                <a:spcPct val="80000"/>
              </a:lnSpc>
              <a:buFontTx/>
              <a:buNone/>
            </a:pPr>
            <a:endParaRPr lang="en-US" sz="2400" smtClean="0"/>
          </a:p>
          <a:p>
            <a:pPr algn="ctr" eaLnBrk="1" hangingPunct="1">
              <a:lnSpc>
                <a:spcPct val="80000"/>
              </a:lnSpc>
              <a:buFontTx/>
              <a:buNone/>
            </a:pPr>
            <a:r>
              <a:rPr lang="en-US" sz="2800" b="1" smtClean="0"/>
              <a:t>TIC  = C x P x A + F x (S/2A) </a:t>
            </a:r>
            <a:endParaRPr lang="ru-RU" sz="2800" b="1" smtClean="0"/>
          </a:p>
          <a:p>
            <a:pPr algn="ctr" eaLnBrk="1" hangingPunct="1">
              <a:lnSpc>
                <a:spcPct val="80000"/>
              </a:lnSpc>
              <a:buFontTx/>
              <a:buNone/>
            </a:pPr>
            <a:r>
              <a:rPr lang="en-US" sz="2800" b="1" smtClean="0"/>
              <a:t>   </a:t>
            </a:r>
            <a:endParaRPr lang="ru-RU" sz="2800" b="1" smtClean="0"/>
          </a:p>
          <a:p>
            <a:pPr algn="ctr" eaLnBrk="1" hangingPunct="1">
              <a:lnSpc>
                <a:spcPct val="80000"/>
              </a:lnSpc>
              <a:buFontTx/>
              <a:buNone/>
            </a:pPr>
            <a:r>
              <a:rPr lang="ru-RU" sz="2800" smtClean="0"/>
              <a:t>немесе</a:t>
            </a:r>
            <a:endParaRPr lang="en-US" sz="2800" smtClean="0"/>
          </a:p>
          <a:p>
            <a:pPr algn="ctr" eaLnBrk="1" hangingPunct="1">
              <a:lnSpc>
                <a:spcPct val="80000"/>
              </a:lnSpc>
              <a:buFontTx/>
              <a:buNone/>
            </a:pPr>
            <a:endParaRPr lang="en-US" sz="2800" b="1" smtClean="0"/>
          </a:p>
          <a:p>
            <a:pPr algn="ctr" eaLnBrk="1" hangingPunct="1">
              <a:lnSpc>
                <a:spcPct val="80000"/>
              </a:lnSpc>
              <a:buFontTx/>
              <a:buNone/>
            </a:pPr>
            <a:r>
              <a:rPr lang="en-US" sz="2800" b="1" smtClean="0"/>
              <a:t>TIC  = C x P x Q/2 + F x S/Q</a:t>
            </a:r>
            <a:endParaRPr lang="ru-RU" sz="2800" b="1"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323850" y="188913"/>
            <a:ext cx="8362950" cy="6480175"/>
          </a:xfrm>
        </p:spPr>
        <p:txBody>
          <a:bodyPr/>
          <a:lstStyle/>
          <a:p>
            <a:pPr algn="ctr" eaLnBrk="1" hangingPunct="1">
              <a:buFontTx/>
              <a:buNone/>
            </a:pPr>
            <a:endParaRPr lang="ru-RU" sz="2400" b="1" smtClean="0"/>
          </a:p>
          <a:p>
            <a:pPr algn="ctr" eaLnBrk="1" hangingPunct="1">
              <a:buFontTx/>
              <a:buNone/>
            </a:pPr>
            <a:r>
              <a:rPr lang="ru-RU" sz="2400" b="1" smtClean="0"/>
              <a:t>Құрылымның негізгі алғышарты </a:t>
            </a:r>
            <a:r>
              <a:rPr lang="en-US" sz="2400" b="1" smtClean="0"/>
              <a:t>EOQ - model</a:t>
            </a:r>
            <a:endParaRPr lang="ru-RU" sz="2400" b="1" smtClean="0"/>
          </a:p>
        </p:txBody>
      </p:sp>
      <p:sp>
        <p:nvSpPr>
          <p:cNvPr id="12291" name="Freeform 3"/>
          <p:cNvSpPr>
            <a:spLocks/>
          </p:cNvSpPr>
          <p:nvPr/>
        </p:nvSpPr>
        <p:spPr bwMode="auto">
          <a:xfrm>
            <a:off x="2470150" y="1773238"/>
            <a:ext cx="1588" cy="3311525"/>
          </a:xfrm>
          <a:custGeom>
            <a:avLst/>
            <a:gdLst>
              <a:gd name="T0" fmla="*/ 0 w 1"/>
              <a:gd name="T1" fmla="*/ 0 h 2086"/>
              <a:gd name="T2" fmla="*/ 0 w 1"/>
              <a:gd name="T3" fmla="*/ 2147483647 h 2086"/>
              <a:gd name="T4" fmla="*/ 0 60000 65536"/>
              <a:gd name="T5" fmla="*/ 0 60000 65536"/>
              <a:gd name="T6" fmla="*/ 0 w 1"/>
              <a:gd name="T7" fmla="*/ 0 h 2086"/>
              <a:gd name="T8" fmla="*/ 1 w 1"/>
              <a:gd name="T9" fmla="*/ 2086 h 2086"/>
            </a:gdLst>
            <a:ahLst/>
            <a:cxnLst>
              <a:cxn ang="T4">
                <a:pos x="T0" y="T1"/>
              </a:cxn>
              <a:cxn ang="T5">
                <a:pos x="T2" y="T3"/>
              </a:cxn>
            </a:cxnLst>
            <a:rect l="T6" t="T7" r="T8" b="T9"/>
            <a:pathLst>
              <a:path w="1" h="2086">
                <a:moveTo>
                  <a:pt x="0" y="0"/>
                </a:moveTo>
                <a:lnTo>
                  <a:pt x="0" y="2086"/>
                </a:lnTo>
              </a:path>
            </a:pathLst>
          </a:custGeom>
          <a:noFill/>
          <a:ln w="9525">
            <a:solidFill>
              <a:schemeClr val="tx1"/>
            </a:solidFill>
            <a:round/>
            <a:headEnd/>
            <a:tailEnd/>
          </a:ln>
        </p:spPr>
        <p:txBody>
          <a:bodyPr/>
          <a:lstStyle/>
          <a:p>
            <a:endParaRPr lang="ru-RU"/>
          </a:p>
        </p:txBody>
      </p:sp>
      <p:sp>
        <p:nvSpPr>
          <p:cNvPr id="12292" name="Line 4"/>
          <p:cNvSpPr>
            <a:spLocks noChangeShapeType="1"/>
          </p:cNvSpPr>
          <p:nvPr/>
        </p:nvSpPr>
        <p:spPr bwMode="auto">
          <a:xfrm>
            <a:off x="2468563" y="5084763"/>
            <a:ext cx="3816350" cy="0"/>
          </a:xfrm>
          <a:prstGeom prst="line">
            <a:avLst/>
          </a:prstGeom>
          <a:noFill/>
          <a:ln w="9525">
            <a:solidFill>
              <a:schemeClr val="tx1"/>
            </a:solidFill>
            <a:round/>
            <a:headEnd/>
            <a:tailEnd/>
          </a:ln>
        </p:spPr>
        <p:txBody>
          <a:bodyPr/>
          <a:lstStyle/>
          <a:p>
            <a:endParaRPr lang="ru-RU"/>
          </a:p>
        </p:txBody>
      </p:sp>
      <p:sp>
        <p:nvSpPr>
          <p:cNvPr id="12293" name="Text Box 5"/>
          <p:cNvSpPr txBox="1">
            <a:spLocks noChangeArrowheads="1"/>
          </p:cNvSpPr>
          <p:nvPr/>
        </p:nvSpPr>
        <p:spPr bwMode="auto">
          <a:xfrm>
            <a:off x="165100" y="2540000"/>
            <a:ext cx="2289175" cy="1570038"/>
          </a:xfrm>
          <a:prstGeom prst="rect">
            <a:avLst/>
          </a:prstGeom>
          <a:noFill/>
          <a:ln w="9525">
            <a:noFill/>
            <a:miter lim="800000"/>
            <a:headEnd/>
            <a:tailEnd/>
          </a:ln>
        </p:spPr>
        <p:txBody>
          <a:bodyPr>
            <a:spAutoFit/>
          </a:bodyPr>
          <a:lstStyle/>
          <a:p>
            <a:pPr algn="ctr"/>
            <a:r>
              <a:rPr lang="ru-RU" sz="1600"/>
              <a:t>Қорларды сақтау бойынша </a:t>
            </a:r>
          </a:p>
          <a:p>
            <a:pPr algn="ctr"/>
            <a:r>
              <a:rPr lang="ru-RU" sz="1600"/>
              <a:t>шығындар мен шығындарды </a:t>
            </a:r>
          </a:p>
          <a:p>
            <a:pPr algn="ctr"/>
            <a:r>
              <a:rPr lang="ru-RU" sz="1600"/>
              <a:t>орналастырудан, тен.</a:t>
            </a:r>
          </a:p>
        </p:txBody>
      </p:sp>
      <p:sp>
        <p:nvSpPr>
          <p:cNvPr id="12294" name="Line 6"/>
          <p:cNvSpPr>
            <a:spLocks noChangeShapeType="1"/>
          </p:cNvSpPr>
          <p:nvPr/>
        </p:nvSpPr>
        <p:spPr bwMode="auto">
          <a:xfrm flipV="1">
            <a:off x="2468563" y="3716338"/>
            <a:ext cx="3529012" cy="1368425"/>
          </a:xfrm>
          <a:prstGeom prst="line">
            <a:avLst/>
          </a:prstGeom>
          <a:noFill/>
          <a:ln w="9525">
            <a:solidFill>
              <a:schemeClr val="tx1"/>
            </a:solidFill>
            <a:round/>
            <a:headEnd/>
            <a:tailEnd/>
          </a:ln>
        </p:spPr>
        <p:txBody>
          <a:bodyPr/>
          <a:lstStyle/>
          <a:p>
            <a:endParaRPr lang="ru-RU"/>
          </a:p>
        </p:txBody>
      </p:sp>
      <p:sp>
        <p:nvSpPr>
          <p:cNvPr id="12295" name="Freeform 7"/>
          <p:cNvSpPr>
            <a:spLocks/>
          </p:cNvSpPr>
          <p:nvPr/>
        </p:nvSpPr>
        <p:spPr bwMode="auto">
          <a:xfrm>
            <a:off x="2613025" y="2852738"/>
            <a:ext cx="3756025" cy="2208212"/>
          </a:xfrm>
          <a:custGeom>
            <a:avLst/>
            <a:gdLst>
              <a:gd name="T0" fmla="*/ 0 w 2366"/>
              <a:gd name="T1" fmla="*/ 0 h 1391"/>
              <a:gd name="T2" fmla="*/ 2147483647 w 2366"/>
              <a:gd name="T3" fmla="*/ 2147483647 h 1391"/>
              <a:gd name="T4" fmla="*/ 2147483647 w 2366"/>
              <a:gd name="T5" fmla="*/ 2147483647 h 1391"/>
              <a:gd name="T6" fmla="*/ 2147483647 w 2366"/>
              <a:gd name="T7" fmla="*/ 2147483647 h 1391"/>
              <a:gd name="T8" fmla="*/ 0 60000 65536"/>
              <a:gd name="T9" fmla="*/ 0 60000 65536"/>
              <a:gd name="T10" fmla="*/ 0 60000 65536"/>
              <a:gd name="T11" fmla="*/ 0 60000 65536"/>
              <a:gd name="T12" fmla="*/ 0 w 2366"/>
              <a:gd name="T13" fmla="*/ 0 h 1391"/>
              <a:gd name="T14" fmla="*/ 2366 w 2366"/>
              <a:gd name="T15" fmla="*/ 1391 h 1391"/>
            </a:gdLst>
            <a:ahLst/>
            <a:cxnLst>
              <a:cxn ang="T8">
                <a:pos x="T0" y="T1"/>
              </a:cxn>
              <a:cxn ang="T9">
                <a:pos x="T2" y="T3"/>
              </a:cxn>
              <a:cxn ang="T10">
                <a:pos x="T4" y="T5"/>
              </a:cxn>
              <a:cxn ang="T11">
                <a:pos x="T6" y="T7"/>
              </a:cxn>
            </a:cxnLst>
            <a:rect l="T12" t="T13" r="T14" b="T15"/>
            <a:pathLst>
              <a:path w="2366" h="1391">
                <a:moveTo>
                  <a:pt x="0" y="0"/>
                </a:moveTo>
                <a:cubicBezTo>
                  <a:pt x="230" y="483"/>
                  <a:pt x="461" y="967"/>
                  <a:pt x="816" y="1179"/>
                </a:cubicBezTo>
                <a:cubicBezTo>
                  <a:pt x="1171" y="1391"/>
                  <a:pt x="1898" y="1255"/>
                  <a:pt x="2132" y="1270"/>
                </a:cubicBezTo>
                <a:cubicBezTo>
                  <a:pt x="2366" y="1285"/>
                  <a:pt x="2294" y="1277"/>
                  <a:pt x="2222" y="1270"/>
                </a:cubicBezTo>
              </a:path>
            </a:pathLst>
          </a:custGeom>
          <a:noFill/>
          <a:ln w="9525">
            <a:solidFill>
              <a:schemeClr val="tx1"/>
            </a:solidFill>
            <a:round/>
            <a:headEnd/>
            <a:tailEnd/>
          </a:ln>
        </p:spPr>
        <p:txBody>
          <a:bodyPr/>
          <a:lstStyle/>
          <a:p>
            <a:endParaRPr lang="ru-RU"/>
          </a:p>
        </p:txBody>
      </p:sp>
      <p:sp>
        <p:nvSpPr>
          <p:cNvPr id="12296" name="Freeform 8"/>
          <p:cNvSpPr>
            <a:spLocks/>
          </p:cNvSpPr>
          <p:nvPr/>
        </p:nvSpPr>
        <p:spPr bwMode="auto">
          <a:xfrm>
            <a:off x="2828925" y="2781300"/>
            <a:ext cx="3024188" cy="1582738"/>
          </a:xfrm>
          <a:custGeom>
            <a:avLst/>
            <a:gdLst>
              <a:gd name="T0" fmla="*/ 0 w 1905"/>
              <a:gd name="T1" fmla="*/ 0 h 997"/>
              <a:gd name="T2" fmla="*/ 2147483647 w 1905"/>
              <a:gd name="T3" fmla="*/ 2147483647 h 997"/>
              <a:gd name="T4" fmla="*/ 2147483647 w 1905"/>
              <a:gd name="T5" fmla="*/ 2147483647 h 997"/>
              <a:gd name="T6" fmla="*/ 0 60000 65536"/>
              <a:gd name="T7" fmla="*/ 0 60000 65536"/>
              <a:gd name="T8" fmla="*/ 0 60000 65536"/>
              <a:gd name="T9" fmla="*/ 0 w 1905"/>
              <a:gd name="T10" fmla="*/ 0 h 997"/>
              <a:gd name="T11" fmla="*/ 1905 w 1905"/>
              <a:gd name="T12" fmla="*/ 997 h 997"/>
            </a:gdLst>
            <a:ahLst/>
            <a:cxnLst>
              <a:cxn ang="T6">
                <a:pos x="T0" y="T1"/>
              </a:cxn>
              <a:cxn ang="T7">
                <a:pos x="T2" y="T3"/>
              </a:cxn>
              <a:cxn ang="T8">
                <a:pos x="T4" y="T5"/>
              </a:cxn>
            </a:cxnLst>
            <a:rect l="T9" t="T10" r="T11" b="T12"/>
            <a:pathLst>
              <a:path w="1905" h="997">
                <a:moveTo>
                  <a:pt x="0" y="0"/>
                </a:moveTo>
                <a:cubicBezTo>
                  <a:pt x="113" y="453"/>
                  <a:pt x="227" y="907"/>
                  <a:pt x="544" y="952"/>
                </a:cubicBezTo>
                <a:cubicBezTo>
                  <a:pt x="861" y="997"/>
                  <a:pt x="1678" y="385"/>
                  <a:pt x="1905" y="272"/>
                </a:cubicBezTo>
              </a:path>
            </a:pathLst>
          </a:custGeom>
          <a:noFill/>
          <a:ln w="9525">
            <a:solidFill>
              <a:schemeClr val="tx1"/>
            </a:solidFill>
            <a:round/>
            <a:headEnd/>
            <a:tailEnd/>
          </a:ln>
        </p:spPr>
        <p:txBody>
          <a:bodyPr/>
          <a:lstStyle/>
          <a:p>
            <a:endParaRPr lang="ru-RU"/>
          </a:p>
        </p:txBody>
      </p:sp>
      <p:sp>
        <p:nvSpPr>
          <p:cNvPr id="12297" name="Line 9"/>
          <p:cNvSpPr>
            <a:spLocks noChangeShapeType="1"/>
          </p:cNvSpPr>
          <p:nvPr/>
        </p:nvSpPr>
        <p:spPr bwMode="auto">
          <a:xfrm>
            <a:off x="3765550" y="4292600"/>
            <a:ext cx="0" cy="792163"/>
          </a:xfrm>
          <a:prstGeom prst="line">
            <a:avLst/>
          </a:prstGeom>
          <a:noFill/>
          <a:ln w="9525">
            <a:solidFill>
              <a:schemeClr val="tx1"/>
            </a:solidFill>
            <a:prstDash val="dash"/>
            <a:round/>
            <a:headEnd/>
            <a:tailEnd/>
          </a:ln>
        </p:spPr>
        <p:txBody>
          <a:bodyPr/>
          <a:lstStyle/>
          <a:p>
            <a:endParaRPr lang="ru-RU"/>
          </a:p>
        </p:txBody>
      </p:sp>
      <p:sp>
        <p:nvSpPr>
          <p:cNvPr id="12298" name="Text Box 10"/>
          <p:cNvSpPr txBox="1">
            <a:spLocks noChangeArrowheads="1"/>
          </p:cNvSpPr>
          <p:nvPr/>
        </p:nvSpPr>
        <p:spPr bwMode="auto">
          <a:xfrm>
            <a:off x="3328988" y="5511800"/>
            <a:ext cx="2936875" cy="584200"/>
          </a:xfrm>
          <a:prstGeom prst="rect">
            <a:avLst/>
          </a:prstGeom>
          <a:noFill/>
          <a:ln w="9525">
            <a:noFill/>
            <a:miter lim="800000"/>
            <a:headEnd/>
            <a:tailEnd/>
          </a:ln>
        </p:spPr>
        <p:txBody>
          <a:bodyPr>
            <a:spAutoFit/>
          </a:bodyPr>
          <a:lstStyle/>
          <a:p>
            <a:r>
              <a:rPr lang="ru-RU" sz="1600"/>
              <a:t>Партияның мөлшері в ед.</a:t>
            </a:r>
          </a:p>
          <a:p>
            <a:endParaRPr lang="ru-RU" sz="1600"/>
          </a:p>
        </p:txBody>
      </p:sp>
      <p:sp>
        <p:nvSpPr>
          <p:cNvPr id="12299" name="Text Box 11"/>
          <p:cNvSpPr txBox="1">
            <a:spLocks noChangeArrowheads="1"/>
          </p:cNvSpPr>
          <p:nvPr/>
        </p:nvSpPr>
        <p:spPr bwMode="auto">
          <a:xfrm>
            <a:off x="6265863" y="4692650"/>
            <a:ext cx="642937" cy="336550"/>
          </a:xfrm>
          <a:prstGeom prst="rect">
            <a:avLst/>
          </a:prstGeom>
          <a:noFill/>
          <a:ln w="9525">
            <a:noFill/>
            <a:miter lim="800000"/>
            <a:headEnd/>
            <a:tailEnd/>
          </a:ln>
        </p:spPr>
        <p:txBody>
          <a:bodyPr wrap="none">
            <a:spAutoFit/>
          </a:bodyPr>
          <a:lstStyle/>
          <a:p>
            <a:r>
              <a:rPr lang="ru-RU" sz="1600" b="1"/>
              <a:t>ТОС</a:t>
            </a:r>
          </a:p>
        </p:txBody>
      </p:sp>
      <p:sp>
        <p:nvSpPr>
          <p:cNvPr id="12300" name="Text Box 12"/>
          <p:cNvSpPr txBox="1">
            <a:spLocks noChangeArrowheads="1"/>
          </p:cNvSpPr>
          <p:nvPr/>
        </p:nvSpPr>
        <p:spPr bwMode="auto">
          <a:xfrm>
            <a:off x="6048375" y="3541713"/>
            <a:ext cx="617538" cy="336550"/>
          </a:xfrm>
          <a:prstGeom prst="rect">
            <a:avLst/>
          </a:prstGeom>
          <a:noFill/>
          <a:ln w="9525">
            <a:noFill/>
            <a:miter lim="800000"/>
            <a:headEnd/>
            <a:tailEnd/>
          </a:ln>
        </p:spPr>
        <p:txBody>
          <a:bodyPr wrap="none">
            <a:spAutoFit/>
          </a:bodyPr>
          <a:lstStyle/>
          <a:p>
            <a:r>
              <a:rPr lang="ru-RU" sz="1600" b="1"/>
              <a:t>ТСС</a:t>
            </a:r>
          </a:p>
        </p:txBody>
      </p:sp>
      <p:sp>
        <p:nvSpPr>
          <p:cNvPr id="12301" name="Text Box 13"/>
          <p:cNvSpPr txBox="1">
            <a:spLocks noChangeArrowheads="1"/>
          </p:cNvSpPr>
          <p:nvPr/>
        </p:nvSpPr>
        <p:spPr bwMode="auto">
          <a:xfrm>
            <a:off x="5905500" y="3036888"/>
            <a:ext cx="581025" cy="336550"/>
          </a:xfrm>
          <a:prstGeom prst="rect">
            <a:avLst/>
          </a:prstGeom>
          <a:noFill/>
          <a:ln w="9525">
            <a:noFill/>
            <a:miter lim="800000"/>
            <a:headEnd/>
            <a:tailEnd/>
          </a:ln>
        </p:spPr>
        <p:txBody>
          <a:bodyPr wrap="none">
            <a:spAutoFit/>
          </a:bodyPr>
          <a:lstStyle/>
          <a:p>
            <a:r>
              <a:rPr lang="en-US" sz="1600" b="1"/>
              <a:t>TIC</a:t>
            </a:r>
            <a:endParaRPr lang="ru-RU" sz="1600" b="1"/>
          </a:p>
        </p:txBody>
      </p:sp>
      <p:sp>
        <p:nvSpPr>
          <p:cNvPr id="12302" name="Rectangle 14"/>
          <p:cNvSpPr>
            <a:spLocks noChangeArrowheads="1"/>
          </p:cNvSpPr>
          <p:nvPr/>
        </p:nvSpPr>
        <p:spPr bwMode="auto">
          <a:xfrm>
            <a:off x="3419475" y="5084763"/>
            <a:ext cx="668338" cy="336550"/>
          </a:xfrm>
          <a:prstGeom prst="rect">
            <a:avLst/>
          </a:prstGeom>
          <a:noFill/>
          <a:ln w="9525">
            <a:noFill/>
            <a:miter lim="800000"/>
            <a:headEnd/>
            <a:tailEnd/>
          </a:ln>
        </p:spPr>
        <p:txBody>
          <a:bodyPr wrap="none">
            <a:spAutoFit/>
          </a:bodyPr>
          <a:lstStyle/>
          <a:p>
            <a:r>
              <a:rPr lang="en-US" sz="1600" b="1"/>
              <a:t>EOQ</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sz="half" idx="1"/>
          </p:nvPr>
        </p:nvSpPr>
        <p:spPr>
          <a:xfrm>
            <a:off x="457200" y="404813"/>
            <a:ext cx="8218488" cy="4032250"/>
          </a:xfrm>
        </p:spPr>
        <p:txBody>
          <a:bodyPr/>
          <a:lstStyle/>
          <a:p>
            <a:pPr algn="ctr" eaLnBrk="1" hangingPunct="1">
              <a:buFontTx/>
              <a:buNone/>
            </a:pPr>
            <a:r>
              <a:rPr lang="ru-RU" sz="2000" smtClean="0"/>
              <a:t>Дифференциалдаймыз</a:t>
            </a:r>
          </a:p>
          <a:p>
            <a:pPr algn="ctr" eaLnBrk="1" hangingPunct="1">
              <a:buFontTx/>
              <a:buNone/>
            </a:pPr>
            <a:r>
              <a:rPr lang="ru-RU" sz="2000" smtClean="0"/>
              <a:t> </a:t>
            </a:r>
          </a:p>
          <a:p>
            <a:pPr algn="ctr" eaLnBrk="1" hangingPunct="1">
              <a:buFontTx/>
              <a:buNone/>
            </a:pPr>
            <a:r>
              <a:rPr lang="en-US" sz="2400" b="1" smtClean="0"/>
              <a:t>TIC</a:t>
            </a:r>
            <a:r>
              <a:rPr lang="ru-RU" sz="2400" b="1" smtClean="0"/>
              <a:t> по </a:t>
            </a:r>
            <a:r>
              <a:rPr lang="en-US" sz="2400" b="1" smtClean="0"/>
              <a:t>Q</a:t>
            </a:r>
            <a:r>
              <a:rPr lang="ru-RU" sz="2400" b="1" smtClean="0"/>
              <a:t>,</a:t>
            </a:r>
          </a:p>
          <a:p>
            <a:pPr algn="ctr" eaLnBrk="1" hangingPunct="1">
              <a:buFontTx/>
              <a:buNone/>
            </a:pPr>
            <a:endParaRPr lang="ru-RU" sz="2400" b="1" smtClean="0"/>
          </a:p>
          <a:p>
            <a:pPr algn="ctr" eaLnBrk="1" hangingPunct="1">
              <a:buFontTx/>
              <a:buNone/>
            </a:pPr>
            <a:r>
              <a:rPr lang="ru-RU" sz="2000" smtClean="0"/>
              <a:t>нәтижені 0-ге теңестіріп және </a:t>
            </a:r>
            <a:r>
              <a:rPr lang="ru-RU" sz="2000" b="1" smtClean="0"/>
              <a:t>тапсырыстың тиімді партияларын табу формаласын </a:t>
            </a:r>
            <a:r>
              <a:rPr lang="ru-RU" sz="2000" smtClean="0"/>
              <a:t>шығарамыз</a:t>
            </a:r>
            <a:r>
              <a:rPr lang="ru-RU" sz="2000" b="1" smtClean="0"/>
              <a:t>:</a:t>
            </a:r>
          </a:p>
          <a:p>
            <a:pPr algn="ctr" eaLnBrk="1" hangingPunct="1">
              <a:buFontTx/>
              <a:buNone/>
            </a:pPr>
            <a:r>
              <a:rPr lang="ru-RU" sz="2000" smtClean="0"/>
              <a:t>                          </a:t>
            </a:r>
          </a:p>
          <a:p>
            <a:pPr algn="ctr" eaLnBrk="1" hangingPunct="1">
              <a:buFontTx/>
              <a:buNone/>
            </a:pPr>
            <a:r>
              <a:rPr lang="ru-RU" sz="2000" smtClean="0"/>
              <a:t> </a:t>
            </a:r>
            <a:r>
              <a:rPr lang="ru-RU" sz="2400" b="1" smtClean="0"/>
              <a:t>СР/2 – </a:t>
            </a:r>
            <a:r>
              <a:rPr lang="en-US" sz="2400" b="1" smtClean="0"/>
              <a:t>FS/Q</a:t>
            </a:r>
            <a:r>
              <a:rPr lang="ru-RU" sz="2400" b="1" baseline="30000" smtClean="0"/>
              <a:t>2 </a:t>
            </a:r>
            <a:r>
              <a:rPr lang="ru-RU" sz="2400" b="1" smtClean="0"/>
              <a:t>= 0</a:t>
            </a:r>
            <a:r>
              <a:rPr lang="ru-RU" sz="2400" smtClean="0"/>
              <a:t>,</a:t>
            </a:r>
          </a:p>
          <a:p>
            <a:pPr algn="ctr" eaLnBrk="1" hangingPunct="1">
              <a:buFontTx/>
              <a:buNone/>
            </a:pPr>
            <a:r>
              <a:rPr lang="ru-RU" sz="2000" smtClean="0"/>
              <a:t> онда </a:t>
            </a:r>
            <a:r>
              <a:rPr lang="en-US" sz="2400" b="1" smtClean="0"/>
              <a:t>Q</a:t>
            </a:r>
            <a:r>
              <a:rPr lang="en-US" sz="2400" b="1" baseline="30000" smtClean="0"/>
              <a:t>2</a:t>
            </a:r>
            <a:r>
              <a:rPr lang="ru-RU" sz="2400" b="1" smtClean="0"/>
              <a:t> </a:t>
            </a:r>
            <a:r>
              <a:rPr lang="en-US" sz="2400" b="1" smtClean="0"/>
              <a:t>= 2FS/CP</a:t>
            </a:r>
            <a:r>
              <a:rPr lang="ru-RU" sz="1800" b="1" smtClean="0"/>
              <a:t>  </a:t>
            </a:r>
            <a:endParaRPr lang="en-US" sz="1800" b="1" smtClean="0"/>
          </a:p>
          <a:p>
            <a:pPr algn="ctr" eaLnBrk="1" hangingPunct="1">
              <a:buFontTx/>
              <a:buNone/>
            </a:pPr>
            <a:r>
              <a:rPr lang="ru-RU" sz="2400" b="1" smtClean="0"/>
              <a:t> </a:t>
            </a:r>
            <a:endParaRPr lang="ru-RU" sz="2800" smtClean="0"/>
          </a:p>
          <a:p>
            <a:pPr eaLnBrk="1" hangingPunct="1">
              <a:buFontTx/>
              <a:buNone/>
            </a:pPr>
            <a:endParaRPr lang="ru-RU" sz="2800" smtClean="0"/>
          </a:p>
          <a:p>
            <a:pPr eaLnBrk="1" hangingPunct="1">
              <a:buFontTx/>
              <a:buNone/>
            </a:pPr>
            <a:endParaRPr lang="ru-RU" sz="2800" smtClean="0"/>
          </a:p>
        </p:txBody>
      </p:sp>
      <p:graphicFrame>
        <p:nvGraphicFramePr>
          <p:cNvPr id="13315" name="Object 19"/>
          <p:cNvGraphicFramePr>
            <a:graphicFrameLocks noGrp="1" noChangeAspect="1"/>
          </p:cNvGraphicFramePr>
          <p:nvPr>
            <p:ph sz="quarter" idx="3"/>
          </p:nvPr>
        </p:nvGraphicFramePr>
        <p:xfrm>
          <a:off x="2698750" y="4797425"/>
          <a:ext cx="3744913" cy="698500"/>
        </p:xfrm>
        <a:graphic>
          <a:graphicData uri="http://schemas.openxmlformats.org/presentationml/2006/ole">
            <mc:AlternateContent xmlns:mc="http://schemas.openxmlformats.org/markup-compatibility/2006">
              <mc:Choice xmlns:v="urn:schemas-microsoft-com:vml" Requires="v">
                <p:oleObj spid="_x0000_s13344" name="Формула" r:id="rId3" imgW="1295400" imgH="241300" progId="Equation.3">
                  <p:embed/>
                </p:oleObj>
              </mc:Choice>
              <mc:Fallback>
                <p:oleObj name="Формула" r:id="rId3" imgW="1295400" imgH="241300" progId="Equation.3">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750" y="4797425"/>
                        <a:ext cx="3744913"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a:xfrm>
            <a:off x="395288" y="404813"/>
            <a:ext cx="8291512" cy="5111750"/>
          </a:xfrm>
        </p:spPr>
        <p:txBody>
          <a:bodyPr/>
          <a:lstStyle/>
          <a:p>
            <a:pPr marL="609600" indent="-609600" eaLnBrk="1" hangingPunct="1">
              <a:buFontTx/>
              <a:buNone/>
            </a:pPr>
            <a:r>
              <a:rPr lang="ru-RU" sz="2400" b="1" smtClean="0"/>
              <a:t>Модельдің болжамдарға негізделгенін ескеру керек :</a:t>
            </a:r>
          </a:p>
          <a:p>
            <a:pPr marL="609600" indent="-609600" eaLnBrk="1" hangingPunct="1">
              <a:buFontTx/>
              <a:buNone/>
            </a:pPr>
            <a:endParaRPr lang="ru-RU" sz="2400" b="1" smtClean="0"/>
          </a:p>
          <a:p>
            <a:pPr marL="609600" indent="-609600" eaLnBrk="1" hangingPunct="1">
              <a:buFontTx/>
              <a:buNone/>
            </a:pPr>
            <a:endParaRPr lang="ru-RU" sz="2400" b="1" smtClean="0"/>
          </a:p>
          <a:p>
            <a:pPr marL="609600" indent="-609600" eaLnBrk="1" hangingPunct="1">
              <a:buFontTx/>
              <a:buAutoNum type="arabicPeriod"/>
            </a:pPr>
            <a:r>
              <a:rPr lang="ru-RU" sz="2000" smtClean="0"/>
              <a:t>Көлемнің жылдық іске асуы, және сонымен қатар қорларға қажеттілік нақты болжамған болу мүмкін.</a:t>
            </a:r>
          </a:p>
          <a:p>
            <a:pPr marL="609600" indent="-609600" eaLnBrk="1" hangingPunct="1">
              <a:buFontTx/>
              <a:buAutoNum type="arabicPeriod"/>
            </a:pPr>
            <a:endParaRPr lang="ru-RU" sz="2000" smtClean="0"/>
          </a:p>
          <a:p>
            <a:pPr marL="609600" indent="-609600" eaLnBrk="1" hangingPunct="1">
              <a:buFontTx/>
              <a:buAutoNum type="arabicPeriod"/>
            </a:pPr>
            <a:r>
              <a:rPr lang="ru-RU" sz="2000" smtClean="0"/>
              <a:t>Іске асыру көлемі жыл бойы бірқалыпты бөлінген.</a:t>
            </a:r>
          </a:p>
          <a:p>
            <a:pPr marL="609600" indent="-609600" eaLnBrk="1" hangingPunct="1">
              <a:buFontTx/>
              <a:buAutoNum type="arabicPeriod"/>
            </a:pPr>
            <a:endParaRPr lang="ru-RU" sz="2000" smtClean="0"/>
          </a:p>
          <a:p>
            <a:pPr marL="609600" indent="-609600" eaLnBrk="1" hangingPunct="1">
              <a:buFontTx/>
              <a:buAutoNum type="arabicPeriod"/>
            </a:pPr>
            <a:r>
              <a:rPr lang="ru-RU" sz="2000" smtClean="0"/>
              <a:t>Тапсырысты алуда кідіріс болмайды.</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692696"/>
            <a:ext cx="7488832" cy="4893647"/>
          </a:xfrm>
          <a:prstGeom prst="rect">
            <a:avLst/>
          </a:prstGeom>
        </p:spPr>
        <p:txBody>
          <a:bodyPr wrap="square">
            <a:spAutoFit/>
          </a:bodyPr>
          <a:lstStyle/>
          <a:p>
            <a:pPr marL="457200" indent="288290" algn="just">
              <a:spcAft>
                <a:spcPts val="0"/>
              </a:spcAft>
            </a:pPr>
            <a:r>
              <a:rPr lang="kk-KZ" sz="2400" b="1" dirty="0">
                <a:solidFill>
                  <a:srgbClr val="FF0000"/>
                </a:solidFill>
                <a:ea typeface="Verdana" panose="020B0604030504040204" pitchFamily="34" charset="0"/>
              </a:rPr>
              <a:t>Қорларды бағалау мен өндірілген өнімнің өзіндік құнын анықтау үшін 4 әдіс қарастырылады: </a:t>
            </a:r>
            <a:endParaRPr lang="kk-KZ" sz="2400" b="1" dirty="0" smtClean="0">
              <a:solidFill>
                <a:srgbClr val="FF0000"/>
              </a:solidFill>
              <a:ea typeface="Verdana" panose="020B0604030504040204" pitchFamily="34" charset="0"/>
            </a:endParaRPr>
          </a:p>
          <a:p>
            <a:pPr marL="457200" indent="288290" algn="just">
              <a:spcAft>
                <a:spcPts val="0"/>
              </a:spcAft>
            </a:pPr>
            <a:endParaRPr lang="ru-RU" sz="2400" dirty="0">
              <a:ea typeface="Verdana" panose="020B0604030504040204" pitchFamily="34" charset="0"/>
            </a:endParaRPr>
          </a:p>
          <a:p>
            <a:pPr marL="457200" indent="288290" algn="just">
              <a:lnSpc>
                <a:spcPct val="150000"/>
              </a:lnSpc>
              <a:spcAft>
                <a:spcPts val="0"/>
              </a:spcAft>
            </a:pPr>
            <a:r>
              <a:rPr lang="kk-KZ" sz="2400" dirty="0">
                <a:ea typeface="Verdana" panose="020B0604030504040204" pitchFamily="34" charset="0"/>
              </a:rPr>
              <a:t>1) жеке бағалау (specific identification);</a:t>
            </a:r>
            <a:endParaRPr lang="ru-RU" sz="2400" dirty="0">
              <a:ea typeface="Verdana" panose="020B0604030504040204" pitchFamily="34" charset="0"/>
            </a:endParaRPr>
          </a:p>
          <a:p>
            <a:pPr marL="457200" indent="288290" algn="just">
              <a:lnSpc>
                <a:spcPct val="150000"/>
              </a:lnSpc>
              <a:spcAft>
                <a:spcPts val="0"/>
              </a:spcAft>
            </a:pPr>
            <a:r>
              <a:rPr lang="kk-KZ" sz="2400" dirty="0">
                <a:ea typeface="Verdana" panose="020B0604030504040204" pitchFamily="34" charset="0"/>
              </a:rPr>
              <a:t>2) сатып алу дың біріншілік өзiндiк құны (First-In, First-Out, FIFO);</a:t>
            </a:r>
            <a:endParaRPr lang="ru-RU" sz="2400" dirty="0">
              <a:ea typeface="Verdana" panose="020B0604030504040204" pitchFamily="34" charset="0"/>
            </a:endParaRPr>
          </a:p>
          <a:p>
            <a:pPr marL="457200" indent="288290" algn="just">
              <a:lnSpc>
                <a:spcPct val="150000"/>
              </a:lnSpc>
              <a:spcAft>
                <a:spcPts val="0"/>
              </a:spcAft>
            </a:pPr>
            <a:r>
              <a:rPr lang="kk-KZ" sz="2400" dirty="0">
                <a:ea typeface="Verdana" panose="020B0604030504040204" pitchFamily="34" charset="0"/>
              </a:rPr>
              <a:t>3) сатып алудың соңғы өзіндік құны (Last-In, Firs-Out); </a:t>
            </a:r>
            <a:endParaRPr lang="ru-RU" sz="2400" dirty="0">
              <a:ea typeface="Verdana" panose="020B0604030504040204" pitchFamily="34" charset="0"/>
            </a:endParaRPr>
          </a:p>
          <a:p>
            <a:pPr marL="457200" indent="288290" algn="just">
              <a:lnSpc>
                <a:spcPct val="150000"/>
              </a:lnSpc>
              <a:spcAft>
                <a:spcPts val="0"/>
              </a:spcAft>
            </a:pPr>
            <a:r>
              <a:rPr lang="kk-KZ" sz="2400" dirty="0">
                <a:ea typeface="Verdana" panose="020B0604030504040204" pitchFamily="34" charset="0"/>
              </a:rPr>
              <a:t>4) орташа өзіндік құны.</a:t>
            </a:r>
            <a:endParaRPr lang="ru-RU" sz="2400" dirty="0">
              <a:effectLst/>
              <a:ea typeface="Verdana" panose="020B0604030504040204" pitchFamily="34" charset="0"/>
            </a:endParaRPr>
          </a:p>
        </p:txBody>
      </p:sp>
    </p:spTree>
    <p:extLst>
      <p:ext uri="{BB962C8B-B14F-4D97-AF65-F5344CB8AC3E}">
        <p14:creationId xmlns:p14="http://schemas.microsoft.com/office/powerpoint/2010/main" val="758510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468313" y="847725"/>
            <a:ext cx="8229600" cy="4525963"/>
          </a:xfrm>
        </p:spPr>
        <p:txBody>
          <a:bodyPr/>
          <a:lstStyle/>
          <a:p>
            <a:pPr algn="ctr" eaLnBrk="1" hangingPunct="1">
              <a:buFontTx/>
              <a:buNone/>
            </a:pPr>
            <a:r>
              <a:rPr lang="ru-RU" sz="2800" b="1" smtClean="0"/>
              <a:t>ТМҚ бақылау жүйелері</a:t>
            </a:r>
          </a:p>
          <a:p>
            <a:pPr algn="ctr" eaLnBrk="1" hangingPunct="1">
              <a:buFontTx/>
              <a:buNone/>
            </a:pPr>
            <a:endParaRPr lang="ru-RU" sz="2800" b="1" smtClean="0"/>
          </a:p>
          <a:p>
            <a:pPr algn="ctr" eaLnBrk="1" hangingPunct="1"/>
            <a:r>
              <a:rPr lang="ru-RU" sz="2800" smtClean="0"/>
              <a:t>Қызыл сызық әдісі</a:t>
            </a:r>
          </a:p>
          <a:p>
            <a:pPr algn="ctr" eaLnBrk="1" hangingPunct="1"/>
            <a:r>
              <a:rPr lang="ru-RU" sz="2800" smtClean="0"/>
              <a:t>Екі жәшік әдісі</a:t>
            </a:r>
          </a:p>
          <a:p>
            <a:pPr algn="ctr" eaLnBrk="1" hangingPunct="1"/>
            <a:r>
              <a:rPr lang="ru-RU" sz="2800" smtClean="0"/>
              <a:t>Компьютерлік жүйелер</a:t>
            </a:r>
          </a:p>
          <a:p>
            <a:pPr algn="ctr" eaLnBrk="1" hangingPunct="1"/>
            <a:r>
              <a:rPr lang="ru-RU" sz="2800" smtClean="0"/>
              <a:t>Орналастыру жүйесі «дәл мерзімде»</a:t>
            </a:r>
            <a:endParaRPr lang="en-US" sz="2800" smtClean="0"/>
          </a:p>
          <a:p>
            <a:pPr algn="ctr" eaLnBrk="1" hangingPunct="1"/>
            <a:r>
              <a:rPr lang="ru-RU" sz="2800" smtClean="0"/>
              <a:t>АВС-әдісі</a:t>
            </a:r>
          </a:p>
          <a:p>
            <a:pPr algn="ctr" eaLnBrk="1" hangingPunct="1">
              <a:buFontTx/>
              <a:buNone/>
            </a:pPr>
            <a:endParaRPr lang="ru-RU" sz="2800" smtClean="0"/>
          </a:p>
          <a:p>
            <a:pPr algn="ctr" eaLnBrk="1" hangingPunct="1">
              <a:buFontTx/>
              <a:buNone/>
            </a:pPr>
            <a:r>
              <a:rPr lang="ru-RU" smtClean="0"/>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468313" y="642938"/>
            <a:ext cx="8229600" cy="6000750"/>
          </a:xfrm>
        </p:spPr>
        <p:txBody>
          <a:bodyPr/>
          <a:lstStyle/>
          <a:p>
            <a:pPr algn="ctr" eaLnBrk="1" hangingPunct="1">
              <a:buFontTx/>
              <a:buNone/>
            </a:pPr>
            <a:r>
              <a:rPr lang="kk-KZ" sz="2400" b="1" smtClean="0"/>
              <a:t>Қызыл сызық әдісі</a:t>
            </a:r>
            <a:endParaRPr lang="ru-RU" sz="2400" b="1" smtClean="0"/>
          </a:p>
          <a:p>
            <a:pPr algn="ctr" eaLnBrk="1" hangingPunct="1">
              <a:buFontTx/>
              <a:buNone/>
            </a:pPr>
            <a:r>
              <a:rPr lang="ru-RU" sz="2400" smtClean="0"/>
              <a:t>Жәшіктің ішіндегі сақталатын қорларға қызыл сызық жүргізуден тұрады . Қорлар осы сызықтан шығындалған кезде,жаңа партияға тапсырыстар орнатылады. </a:t>
            </a:r>
          </a:p>
          <a:p>
            <a:pPr algn="ctr" eaLnBrk="1" hangingPunct="1">
              <a:buFontTx/>
              <a:buNone/>
            </a:pPr>
            <a:endParaRPr lang="ru-RU" sz="2400" b="1" smtClean="0"/>
          </a:p>
          <a:p>
            <a:pPr algn="ctr" eaLnBrk="1" hangingPunct="1">
              <a:buFontTx/>
              <a:buNone/>
            </a:pPr>
            <a:r>
              <a:rPr lang="ru-RU" sz="2400" b="1" smtClean="0"/>
              <a:t>Екі жәшіктер әдісі</a:t>
            </a:r>
          </a:p>
          <a:p>
            <a:pPr algn="ctr" eaLnBrk="1" hangingPunct="1">
              <a:buFontTx/>
              <a:buNone/>
            </a:pPr>
            <a:r>
              <a:rPr lang="ru-RU" sz="2400" smtClean="0"/>
              <a:t>Қорлар екі жәшікте бірақ сақталады.Басында материалдар біріншіден шығындалады ,ол бос болған кезде, жаңа партияға тапсырыстар орнатылады және материалдарды екінші жәшіктен ала бастайды (Бұл әдіс улкен мөлшердегі ұсақ детальдарды шығаратын өндірістерде қолданады).</a:t>
            </a:r>
          </a:p>
          <a:p>
            <a:pPr algn="ctr" eaLnBrk="1" hangingPunct="1">
              <a:buFontTx/>
              <a:buNone/>
            </a:pPr>
            <a:endParaRPr lang="ru-RU" sz="2800" smtClean="0"/>
          </a:p>
          <a:p>
            <a:pPr algn="ctr" eaLnBrk="1" hangingPunct="1">
              <a:buFontTx/>
              <a:buNone/>
            </a:pPr>
            <a:r>
              <a:rPr lang="ru-RU" smtClean="0"/>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142875" y="428625"/>
            <a:ext cx="8858250" cy="6286500"/>
          </a:xfrm>
        </p:spPr>
        <p:txBody>
          <a:bodyPr/>
          <a:lstStyle/>
          <a:p>
            <a:pPr algn="ctr" eaLnBrk="1" hangingPunct="1">
              <a:buFontTx/>
              <a:buNone/>
            </a:pPr>
            <a:r>
              <a:rPr lang="ru-RU" sz="2400" b="1" smtClean="0"/>
              <a:t>Компьютерлік жүйелер</a:t>
            </a:r>
          </a:p>
          <a:p>
            <a:pPr algn="ctr" eaLnBrk="1" hangingPunct="1">
              <a:buFontTx/>
              <a:buNone/>
            </a:pPr>
            <a:r>
              <a:rPr lang="kk-KZ" sz="2400" smtClean="0">
                <a:latin typeface="Arial" charset="0"/>
              </a:rPr>
              <a:t>нақты қорлардың көлемін бақылауға және жүзеге асыру көлеміндегі қорлардың көлемін түзетуде қамтамасыз етуге көмектеседі (бөлшек сауда кәсіпорындарда ауқымды қолданылады)</a:t>
            </a:r>
            <a:r>
              <a:rPr lang="ru-RU" sz="2400" smtClean="0"/>
              <a:t>.</a:t>
            </a:r>
          </a:p>
          <a:p>
            <a:pPr algn="ctr" eaLnBrk="1" hangingPunct="1">
              <a:buFontTx/>
              <a:buNone/>
            </a:pPr>
            <a:r>
              <a:rPr lang="ru-RU" sz="2400" b="1" smtClean="0"/>
              <a:t>Жеткізілім (поставок) жүйесі «дәл мерзімінде»</a:t>
            </a:r>
          </a:p>
          <a:p>
            <a:pPr algn="ctr" eaLnBrk="1" hangingPunct="1">
              <a:buFontTx/>
              <a:buNone/>
            </a:pPr>
            <a:r>
              <a:rPr lang="ru-RU" sz="2400" smtClean="0">
                <a:latin typeface="Arial" charset="0"/>
              </a:rPr>
              <a:t> Медігерлердің жақындығының есебінен (связанные с запасами за счет непосредственной близости поставщиков)және өндірісті жетілдіретін процесс қорлармен байланысты   шығындарды азайтады. Демек, осындай жүйелерді қолдану, қорлардың едәуір көлемін азайтады, сонымен бірге ол өндірушілер арасындағы координация мен партиялардың көлемі мен тапсыру мерзіміне қатысты жоғарғы деңгейді талап етеді. </a:t>
            </a:r>
            <a:r>
              <a:rPr lang="ru-RU" sz="2400" smtClean="0"/>
              <a:t>(көлік шығаратын компаниялар мен ұсақ(мелкий) фирмаларда қолданылады).</a:t>
            </a:r>
          </a:p>
          <a:p>
            <a:pPr algn="ctr" eaLnBrk="1" hangingPunct="1">
              <a:buFontTx/>
              <a:buNone/>
            </a:pPr>
            <a:endParaRPr lang="ru-RU" sz="2800" smtClean="0"/>
          </a:p>
          <a:p>
            <a:pPr algn="ctr" eaLnBrk="1" hangingPunct="1">
              <a:buFontTx/>
              <a:buNone/>
            </a:pPr>
            <a:r>
              <a:rPr lang="ru-RU" smtClean="0"/>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142875" y="428625"/>
            <a:ext cx="8858250" cy="6286500"/>
          </a:xfrm>
        </p:spPr>
        <p:txBody>
          <a:bodyPr/>
          <a:lstStyle/>
          <a:p>
            <a:pPr algn="ctr" eaLnBrk="1" hangingPunct="1">
              <a:buFontTx/>
              <a:buNone/>
            </a:pPr>
            <a:r>
              <a:rPr lang="ru-RU" sz="2400" b="1" smtClean="0"/>
              <a:t>АВС әдісі</a:t>
            </a:r>
          </a:p>
          <a:p>
            <a:pPr algn="ctr" eaLnBrk="1" hangingPunct="1">
              <a:buFontTx/>
              <a:buNone/>
            </a:pPr>
            <a:r>
              <a:rPr lang="ru-RU" sz="2400" smtClean="0">
                <a:latin typeface="Arial" charset="0"/>
              </a:rPr>
              <a:t>Әр материалдың түрі олардың мағынасы бойынша бағаланады.</a:t>
            </a:r>
            <a:r>
              <a:rPr lang="ru-RU" sz="2400" smtClean="0"/>
              <a:t> </a:t>
            </a:r>
            <a:r>
              <a:rPr lang="ru-RU" sz="2400" smtClean="0">
                <a:latin typeface="Arial" charset="0"/>
              </a:rPr>
              <a:t>Нақты кезеңдегі материалдарды қолдану дәрежесін білдіреді</a:t>
            </a:r>
            <a:r>
              <a:rPr lang="ru-RU" sz="2400" smtClean="0"/>
              <a:t>; </a:t>
            </a:r>
            <a:r>
              <a:rPr lang="ru-RU" sz="2400" smtClean="0">
                <a:latin typeface="Arial" charset="0"/>
              </a:rPr>
              <a:t>уақыт</a:t>
            </a:r>
            <a:r>
              <a:rPr lang="ru-RU" sz="2400" smtClean="0"/>
              <a:t>, </a:t>
            </a:r>
            <a:r>
              <a:rPr lang="ru-RU" sz="2400" smtClean="0">
                <a:latin typeface="Arial" charset="0"/>
              </a:rPr>
              <a:t>осы материалдарды толтыру үшін қажет</a:t>
            </a:r>
            <a:r>
              <a:rPr lang="ru-RU" sz="2400" smtClean="0"/>
              <a:t>, </a:t>
            </a:r>
            <a:r>
              <a:rPr lang="ru-RU" sz="2400" smtClean="0">
                <a:latin typeface="Arial" charset="0"/>
              </a:rPr>
              <a:t> және шығындар</a:t>
            </a:r>
            <a:r>
              <a:rPr lang="ru-RU" sz="2400" smtClean="0"/>
              <a:t> (</a:t>
            </a:r>
            <a:r>
              <a:rPr lang="ru-RU" sz="2400" smtClean="0">
                <a:latin typeface="Arial" charset="0"/>
              </a:rPr>
              <a:t>жоғалтулар</a:t>
            </a:r>
            <a:r>
              <a:rPr lang="ru-RU" sz="2400" smtClean="0"/>
              <a:t>),</a:t>
            </a:r>
            <a:r>
              <a:rPr lang="ru-RU" sz="2400" smtClean="0">
                <a:latin typeface="Arial" charset="0"/>
              </a:rPr>
              <a:t> олардың қоймада болмауы мен</a:t>
            </a:r>
            <a:r>
              <a:rPr lang="ru-RU" sz="2400" smtClean="0"/>
              <a:t>; </a:t>
            </a:r>
            <a:r>
              <a:rPr lang="ru-RU" sz="2400" smtClean="0">
                <a:latin typeface="Arial" charset="0"/>
              </a:rPr>
              <a:t> ауыстыру мүмкіндігі</a:t>
            </a:r>
            <a:r>
              <a:rPr lang="ru-RU" sz="2400" smtClean="0"/>
              <a:t>,</a:t>
            </a:r>
            <a:r>
              <a:rPr lang="ru-RU" sz="2400" smtClean="0">
                <a:latin typeface="Arial" charset="0"/>
              </a:rPr>
              <a:t>және де ауыстырудан жоғалтулармен байланысты</a:t>
            </a:r>
            <a:r>
              <a:rPr lang="ru-RU" sz="2400" smtClean="0"/>
              <a:t>.</a:t>
            </a:r>
          </a:p>
          <a:p>
            <a:pPr algn="ctr" eaLnBrk="1" hangingPunct="1">
              <a:buFontTx/>
              <a:buNone/>
            </a:pPr>
            <a:r>
              <a:rPr lang="ru-RU" sz="2400" smtClean="0"/>
              <a:t>Жалпы материалдар құндылықтарының берілген материалдарының қоймада сақталатын шағын бөліктері,қорларды құру кезіндегі ақшалай қаражаттың жылыстауының (отток) негізгі сомасын анықтайды.Осындай материалдарды </a:t>
            </a:r>
            <a:r>
              <a:rPr lang="ru-RU" sz="2400" b="1" smtClean="0"/>
              <a:t> А тобындағыдай ресурстарды </a:t>
            </a:r>
            <a:r>
              <a:rPr lang="ru-RU" sz="2400" smtClean="0"/>
              <a:t>қарастырады</a:t>
            </a:r>
            <a:r>
              <a:rPr lang="ru-RU" sz="2400" b="1" smtClean="0"/>
              <a:t>.</a:t>
            </a:r>
          </a:p>
          <a:p>
            <a:pPr algn="ctr" eaLnBrk="1" hangingPunct="1">
              <a:buFontTx/>
              <a:buNone/>
            </a:pPr>
            <a:endParaRPr lang="ru-RU" sz="2400" b="1" smtClean="0"/>
          </a:p>
          <a:p>
            <a:pPr algn="ctr" eaLnBrk="1" hangingPunct="1">
              <a:buFontTx/>
              <a:buNone/>
            </a:pPr>
            <a:endParaRPr lang="ru-RU" sz="2800" smtClean="0"/>
          </a:p>
          <a:p>
            <a:pPr algn="ctr" eaLnBrk="1" hangingPunct="1">
              <a:buFontTx/>
              <a:buNone/>
            </a:pPr>
            <a:r>
              <a:rPr lang="ru-RU" smtClean="0"/>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142875" y="428625"/>
            <a:ext cx="8858250" cy="6286500"/>
          </a:xfrm>
        </p:spPr>
        <p:txBody>
          <a:bodyPr/>
          <a:lstStyle/>
          <a:p>
            <a:pPr algn="ctr" eaLnBrk="1" hangingPunct="1">
              <a:buFontTx/>
              <a:buNone/>
            </a:pPr>
            <a:r>
              <a:rPr lang="ru-RU" sz="2400" b="1" smtClean="0"/>
              <a:t>АВС-әдісі</a:t>
            </a:r>
          </a:p>
          <a:p>
            <a:pPr algn="ctr" eaLnBrk="1" hangingPunct="1">
              <a:buFontTx/>
              <a:buNone/>
            </a:pPr>
            <a:r>
              <a:rPr lang="ru-RU" sz="2400" b="1" smtClean="0"/>
              <a:t>В</a:t>
            </a:r>
            <a:r>
              <a:rPr lang="ru-RU" sz="2400" b="1" smtClean="0">
                <a:latin typeface="Arial" charset="0"/>
              </a:rPr>
              <a:t> материалдар тобы</a:t>
            </a:r>
            <a:r>
              <a:rPr lang="ru-RU" sz="2400" b="1" smtClean="0"/>
              <a:t> </a:t>
            </a:r>
            <a:r>
              <a:rPr lang="ru-RU" sz="2400" smtClean="0">
                <a:latin typeface="Arial" charset="0"/>
              </a:rPr>
              <a:t>қосымшаларға жатады</a:t>
            </a:r>
            <a:r>
              <a:rPr lang="ru-RU" sz="2400" smtClean="0"/>
              <a:t>;А</a:t>
            </a:r>
            <a:r>
              <a:rPr lang="ru-RU" sz="2400" smtClean="0">
                <a:latin typeface="Arial" charset="0"/>
              </a:rPr>
              <a:t> тобындағы материалдарға қарағанда олардан арзанырақ</a:t>
            </a:r>
            <a:r>
              <a:rPr lang="ru-RU" sz="2400" smtClean="0"/>
              <a:t>, </a:t>
            </a:r>
            <a:r>
              <a:rPr lang="ru-RU" sz="2400" smtClean="0">
                <a:latin typeface="Arial" charset="0"/>
              </a:rPr>
              <a:t>бірақ олардың атауларының саны бойынша асады. </a:t>
            </a:r>
          </a:p>
          <a:p>
            <a:pPr algn="ctr" eaLnBrk="1" hangingPunct="1">
              <a:buFontTx/>
              <a:buNone/>
            </a:pPr>
            <a:r>
              <a:rPr lang="ru-RU" sz="2400" b="1" smtClean="0"/>
              <a:t>С материалдар тобы </a:t>
            </a:r>
            <a:r>
              <a:rPr lang="ru-RU" sz="2400" smtClean="0"/>
              <a:t>біршама маңызсыз деп саналады— бұл арзанырақ және өте көп материалдық құндылықтар  .Олардың иеленуі және құрылымы ақшалай қаражаттың жылыстауының (отток) маңызсыздығына алып келеді (жалпы сомамен салыстырғанда). Тапсырылған партияларды қатал бақылаумен қамтамасыз ету, сақтандыру (резервными) қорлары мен қоймадағы қалдықтардға кеткен шығындарға қарағанда, осындай қорларды сақтауға кететін жалпы шығындар азырақ.</a:t>
            </a:r>
            <a:endParaRPr lang="ru-RU" sz="2400" b="1" smtClean="0"/>
          </a:p>
          <a:p>
            <a:pPr algn="ctr" eaLnBrk="1" hangingPunct="1">
              <a:buFontTx/>
              <a:buNone/>
            </a:pPr>
            <a:endParaRPr lang="ru-RU" sz="2800" smtClean="0"/>
          </a:p>
          <a:p>
            <a:pPr algn="ctr" eaLnBrk="1" hangingPunct="1">
              <a:buFontTx/>
              <a:buNone/>
            </a:pPr>
            <a:r>
              <a:rPr lang="ru-RU" smtClean="0"/>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142875" y="428625"/>
            <a:ext cx="8858250" cy="6286500"/>
          </a:xfrm>
        </p:spPr>
        <p:txBody>
          <a:bodyPr/>
          <a:lstStyle/>
          <a:p>
            <a:pPr algn="ctr" eaLnBrk="1" hangingPunct="1">
              <a:buFontTx/>
              <a:buNone/>
            </a:pPr>
            <a:r>
              <a:rPr lang="ru-RU" sz="2400" b="1" smtClean="0"/>
              <a:t>АВС-әдісі</a:t>
            </a:r>
          </a:p>
          <a:p>
            <a:pPr algn="ctr" eaLnBrk="1" hangingPunct="1">
              <a:buFontTx/>
              <a:buNone/>
            </a:pPr>
            <a:endParaRPr lang="ru-RU" sz="2400" b="1" smtClean="0"/>
          </a:p>
          <a:p>
            <a:pPr algn="ctr" eaLnBrk="1" hangingPunct="1">
              <a:buFontTx/>
              <a:buNone/>
            </a:pPr>
            <a:r>
              <a:rPr lang="ru-RU" sz="2400" smtClean="0"/>
              <a:t>Материалдық ресурстар кәсіпорынның нақты шарттарына байланысты аталған топтарға бөлінеді. Мұнда негізгісі </a:t>
            </a:r>
            <a:r>
              <a:rPr lang="ru-RU" sz="2400" b="1" smtClean="0"/>
              <a:t> А  тобындағы материалдар </a:t>
            </a:r>
            <a:r>
              <a:rPr lang="ru-RU" sz="2400" smtClean="0"/>
              <a:t>айырықша мұқият бақыланады - жоғарғы тұтынушылық қызығушылығы бар материалдар мен қымбат бағаланатын материалдар. Сонымен бірге ерекше көңіл бөледі: оларға есептіліктің қажеттілігін;қорлардың күнтізбелік жоспарлауды құру және олардың сақтандыру қорларының,инвентаризацияның мөлшерін негізделуіне.</a:t>
            </a:r>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3938</TotalTime>
  <Words>1540</Words>
  <Application>Microsoft Office PowerPoint</Application>
  <PresentationFormat>Экран (4:3)</PresentationFormat>
  <Paragraphs>211</Paragraphs>
  <Slides>28</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2</vt:i4>
      </vt:variant>
      <vt:variant>
        <vt:lpstr>Заголовки слайдов</vt:lpstr>
      </vt:variant>
      <vt:variant>
        <vt:i4>28</vt:i4>
      </vt:variant>
    </vt:vector>
  </HeadingPairs>
  <TitlesOfParts>
    <vt:vector size="35" baseType="lpstr">
      <vt:lpstr>Arial</vt:lpstr>
      <vt:lpstr>Calibri</vt:lpstr>
      <vt:lpstr>Times New Roman</vt:lpstr>
      <vt:lpstr>Verdana</vt:lpstr>
      <vt:lpstr>Оформление по умолчанию</vt:lpstr>
      <vt:lpstr>Формула</vt:lpstr>
      <vt:lpstr>Microsoft Equation 3.0</vt:lpstr>
      <vt:lpstr>Презентация PowerPoint</vt:lpstr>
      <vt:lpstr>Сұрақтар: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Тапсырыс мөлшері дәлелденген экономикалық модель EOQ – model (Economic ordering quantity)</vt:lpstr>
      <vt:lpstr>Презентация PowerPoint</vt:lpstr>
      <vt:lpstr>Презентация PowerPoint</vt:lpstr>
      <vt:lpstr>Презентация PowerPoint</vt:lpstr>
      <vt:lpstr>Мысал. </vt:lpstr>
      <vt:lpstr>Презентация PowerPoint</vt:lpstr>
      <vt:lpstr>Презентация PowerPoint</vt:lpstr>
      <vt:lpstr>Қорларды қолдау бойынша жалпы шығындар (Total inventory Costs):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УрГУ</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УМКД "Финансовый менеджмент" для ИОНЦ "Бизнес-информатика"</dc:title>
  <dc:creator>Бакунова Т. В.</dc:creator>
  <cp:lastModifiedBy>пк</cp:lastModifiedBy>
  <cp:revision>350</cp:revision>
  <dcterms:created xsi:type="dcterms:W3CDTF">2006-09-06T04:37:44Z</dcterms:created>
  <dcterms:modified xsi:type="dcterms:W3CDTF">2020-04-20T18:40:11Z</dcterms:modified>
</cp:coreProperties>
</file>